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58" r:id="rId4"/>
    <p:sldId id="257" r:id="rId5"/>
    <p:sldId id="259" r:id="rId6"/>
    <p:sldId id="533" r:id="rId7"/>
    <p:sldId id="528" r:id="rId8"/>
    <p:sldId id="351" r:id="rId9"/>
    <p:sldId id="352" r:id="rId10"/>
    <p:sldId id="475" r:id="rId11"/>
    <p:sldId id="534" r:id="rId12"/>
    <p:sldId id="260" r:id="rId13"/>
    <p:sldId id="538" r:id="rId14"/>
    <p:sldId id="535" r:id="rId15"/>
    <p:sldId id="282" r:id="rId16"/>
    <p:sldId id="283" r:id="rId17"/>
    <p:sldId id="285" r:id="rId18"/>
    <p:sldId id="289" r:id="rId19"/>
    <p:sldId id="540" r:id="rId20"/>
    <p:sldId id="541" r:id="rId21"/>
    <p:sldId id="542" r:id="rId22"/>
    <p:sldId id="543" r:id="rId23"/>
    <p:sldId id="287" r:id="rId24"/>
    <p:sldId id="292" r:id="rId25"/>
    <p:sldId id="293" r:id="rId26"/>
    <p:sldId id="294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34"/>
    <p:restoredTop sz="94694"/>
  </p:normalViewPr>
  <p:slideViewPr>
    <p:cSldViewPr snapToGrid="0">
      <p:cViewPr varScale="1">
        <p:scale>
          <a:sx n="121" d="100"/>
          <a:sy n="121" d="100"/>
        </p:scale>
        <p:origin x="1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C282B-1350-A346-A095-2D88FD0B873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1AEF-FF16-B34F-B9B8-111F40FB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3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dd6bf9c88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dd6bf9c88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dd6bf9c88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dd6bf9c88_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561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dd6bf9c88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dd6bf9c88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886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dd6bf9c88_1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dd6bf9c88_1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61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1AEF-FF16-B34F-B9B8-111F40FB04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7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643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8e2bbdd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8e2bbdd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dd6bf9c88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dd6bf9c88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dd6bf9c88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dd6bf9c88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dd6bf9c88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dd6bf9c88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dd6bf9c88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dd6bf9c88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935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dd6bf9c88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dd6bf9c88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FC8E-8CE3-95EC-008E-D163A5CB8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57E96-DC7F-A936-2DEF-1EB814680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E94A7-C407-36ED-15DF-00BD5BE6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A0E4-2ABB-C233-C56E-D486E9F2E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8CF1-5441-F17C-C7D5-74E7EF68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5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CB41-A157-4C57-04C0-24288658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C15B8-EEB8-3450-761C-4648EBA27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55C48-2C73-DC9A-6118-235F530D9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603ED-3BB7-9095-361B-BA32D44E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7CFF3-FE08-6D2F-6FE0-B70462A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1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539EA6-FC02-752D-7734-F69014C47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7D9EC-A297-F02F-6184-2164F1364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F45F-FDA6-85B0-BB43-251584FE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94E96-D9CE-E5AD-140D-4CA743F5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377D6-3D1B-6C80-D2B5-FE169240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10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>
            <a:lvl1pPr algn="ctr">
              <a:spcBef>
                <a:spcPts val="0"/>
              </a:spcBef>
              <a:defRPr sz="5625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b="1">
                <a:solidFill>
                  <a:srgbClr val="FFFFFF"/>
                </a:solidFill>
                <a:latin typeface="Goudy Old Style"/>
                <a:ea typeface="Goudy Old Style"/>
                <a:cs typeface="Goudy Old Style"/>
                <a:sym typeface="Goudy Old Style"/>
              </a:defRPr>
            </a:lvl1pPr>
            <a:lvl2pPr marL="0" indent="160729" algn="ctr">
              <a:spcBef>
                <a:spcPts val="0"/>
              </a:spcBef>
              <a:buSzTx/>
              <a:buFontTx/>
              <a:buNone/>
              <a:defRPr b="1">
                <a:solidFill>
                  <a:srgbClr val="FFFFFF"/>
                </a:solidFill>
                <a:latin typeface="Goudy Old Style"/>
                <a:ea typeface="Goudy Old Style"/>
                <a:cs typeface="Goudy Old Style"/>
                <a:sym typeface="Goudy Old Style"/>
              </a:defRPr>
            </a:lvl2pPr>
            <a:lvl3pPr marL="0" indent="321457" algn="ctr">
              <a:spcBef>
                <a:spcPts val="0"/>
              </a:spcBef>
              <a:buSzTx/>
              <a:buFontTx/>
              <a:buNone/>
              <a:defRPr b="1">
                <a:solidFill>
                  <a:srgbClr val="FFFFFF"/>
                </a:solidFill>
                <a:latin typeface="Goudy Old Style"/>
                <a:ea typeface="Goudy Old Style"/>
                <a:cs typeface="Goudy Old Style"/>
                <a:sym typeface="Goudy Old Style"/>
              </a:defRPr>
            </a:lvl3pPr>
            <a:lvl4pPr marL="0" indent="482186" algn="ctr">
              <a:spcBef>
                <a:spcPts val="0"/>
              </a:spcBef>
              <a:buSzTx/>
              <a:buFontTx/>
              <a:buNone/>
              <a:defRPr b="1">
                <a:solidFill>
                  <a:srgbClr val="FFFFFF"/>
                </a:solidFill>
                <a:latin typeface="Goudy Old Style"/>
                <a:ea typeface="Goudy Old Style"/>
                <a:cs typeface="Goudy Old Style"/>
                <a:sym typeface="Goudy Old Style"/>
              </a:defRPr>
            </a:lvl4pPr>
            <a:lvl5pPr marL="0" indent="642915" algn="ctr">
              <a:spcBef>
                <a:spcPts val="0"/>
              </a:spcBef>
              <a:buSzTx/>
              <a:buFontTx/>
              <a:buNone/>
              <a:defRPr b="1">
                <a:solidFill>
                  <a:srgbClr val="FFFFFF"/>
                </a:solidFill>
                <a:latin typeface="Goudy Old Style"/>
                <a:ea typeface="Goudy Old Style"/>
                <a:cs typeface="Goudy Old Style"/>
                <a:sym typeface="Goudy Old Styl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5916613" y="6510338"/>
            <a:ext cx="346075" cy="266700"/>
          </a:xfrm>
        </p:spPr>
        <p:txBody>
          <a:bodyPr/>
          <a:lstStyle>
            <a:lvl1pPr algn="ctr">
              <a:defRPr sz="1266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fld id="{AE5B7F91-BA76-4CAF-9D36-9D74BA5AEC7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1215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481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AFC4-978C-08B3-E318-449DA21A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8D2C1-E3AD-7646-8C60-C7B4E02BA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B0C83-418D-1860-54DA-8A1D666FA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0121C-3C48-0D36-AE9C-57FABBCA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8AB12-8147-8A3D-EC7C-DADBCA00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9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A669-2EEE-E201-9C6E-975ECA06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DA3BD-8A14-D7BD-F355-90080CFFF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B15EA-3852-B9CF-9164-75BE89BB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1EBDB-0537-9680-3722-622DEE65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08036-52F9-8C74-127D-5B5D3A30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7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95A1-559E-1CDB-A10E-80CBB9CD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B4754-48B9-F4F2-7998-73A0A59ED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CE4BA-AB51-F169-36BB-7D5C1AB48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71ED3-155C-FA8F-3718-D4DFD274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BCDB0-1BF4-0038-9511-E3564B604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9D87B-0678-5A10-EFD9-EF276014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7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6F22C-51A6-3042-4878-BBFE4D45F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094CE-74CB-541E-6350-D09CAAB25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A3821-1702-C986-E8BB-E260FF17E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721A9-4CC6-E29D-7EA6-DD7672921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FF8E1-BB71-76F1-90D5-78DC0E5C0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41C91F-8026-8F1C-ACD2-77D6987A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33C39-29FF-0C4F-E1E9-38CB5629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777373-7CA3-99EE-5F1D-AC9964F0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55ED-1D6D-C9A1-5AB4-6D310DAC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90F7C-950F-30FC-0E98-702B2FCA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0DB03-EDB8-421E-FDD5-E1A4BCB1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830D-4798-1D48-4498-2E35991A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0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DC47C-C491-A6FD-D59E-A67D3CE55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BCFCF-36C9-1F7A-9216-53E57999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ED1CE-5DDA-0C52-8655-FD0E8692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6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7047-3065-F6E8-60F8-F2905DF2D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AC87-B928-5D10-51B3-6D71C6E13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EBB86-DAB8-2BF9-4605-10C192398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6BE31-A7A8-AA5E-9E8A-20916AD1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A07C0-5DA8-B4F3-A75B-427B43FE4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99DB8-8FBB-5C09-06CF-45EB70B5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9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61E5-6DD4-D06D-52A3-C3222EF5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DB798-D0AD-A30F-714D-82BCD9E95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74C37-25B4-987D-406D-223F64B59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93818-3F69-F1BB-4080-687723F9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6775D-47F5-E8E2-797B-F99094A2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3B400-A04E-E468-5773-87E5E908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5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7A069-32E0-8D1E-CD04-0784BB5F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CC0BA-9640-352C-8B9A-51F58C29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D30C7-1AF6-F691-BAC4-CFFEF3A98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595F7-D808-7047-993A-DCF9CDDF24F7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BC3E8-5508-C1E1-550A-A0837D31B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765B0-463F-2819-69C3-5700A9A1B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653D8-9031-734B-8D81-26E79E09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6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06E-3C22-240C-3DF7-B9FFA3C31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8E1046-3828-D3C9-52A4-3664D8D2BF86}"/>
              </a:ext>
            </a:extLst>
          </p:cNvPr>
          <p:cNvSpPr txBox="1"/>
          <p:nvPr/>
        </p:nvSpPr>
        <p:spPr>
          <a:xfrm>
            <a:off x="3813163" y="1614948"/>
            <a:ext cx="45656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Dotum" panose="020B0600000101010101" pitchFamily="34" charset="-127"/>
                <a:cs typeface="Beirut" pitchFamily="2" charset="-78"/>
              </a:rPr>
              <a:t>Basic Aspects and a Timeline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Dotum" panose="020B0600000101010101" pitchFamily="34" charset="-127"/>
                <a:cs typeface="Beirut" pitchFamily="2" charset="-78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Dotum" panose="020B0600000101010101" pitchFamily="34" charset="-127"/>
                <a:cs typeface="Beirut" pitchFamily="2" charset="-78"/>
              </a:rPr>
              <a:t>of the Saguaro Cactus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7DC8B-C091-D838-6D60-450AD0A75B04}"/>
              </a:ext>
            </a:extLst>
          </p:cNvPr>
          <p:cNvSpPr txBox="1"/>
          <p:nvPr/>
        </p:nvSpPr>
        <p:spPr>
          <a:xfrm>
            <a:off x="4651534" y="5742040"/>
            <a:ext cx="2888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Dotum" panose="020B0600000101010101" pitchFamily="34" charset="-127"/>
                <a:cs typeface="Beirut" pitchFamily="2" charset="-78"/>
              </a:rPr>
              <a:t>Robert A. Villa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Dotum" panose="020B0600000101010101" pitchFamily="34" charset="-127"/>
                <a:cs typeface="Beirut" pitchFamily="2" charset="-78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Dotum" panose="020B0600000101010101" pitchFamily="34" charset="-127"/>
                <a:cs typeface="Beirut" pitchFamily="2" charset="-78"/>
              </a:rPr>
              <a:t>11 December 2024</a:t>
            </a:r>
          </a:p>
        </p:txBody>
      </p:sp>
    </p:spTree>
    <p:extLst>
      <p:ext uri="{BB962C8B-B14F-4D97-AF65-F5344CB8AC3E}">
        <p14:creationId xmlns:p14="http://schemas.microsoft.com/office/powerpoint/2010/main" val="149744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3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5" name="IMG_7375.JPG" descr="IMG_737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04187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3975" y="0"/>
            <a:ext cx="451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552450"/>
            <a:ext cx="7669212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12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62D4B8-5A0B-8617-722A-7DE98DFB4298}"/>
              </a:ext>
            </a:extLst>
          </p:cNvPr>
          <p:cNvSpPr txBox="1"/>
          <p:nvPr/>
        </p:nvSpPr>
        <p:spPr>
          <a:xfrm>
            <a:off x="707924" y="530942"/>
            <a:ext cx="64155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Ca. 1540</a:t>
            </a:r>
            <a:r>
              <a:rPr lang="en-US" sz="2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Saguaro is first witnessed by Europeans on the Coronado Expedition and named “Saguaro”, a </a:t>
            </a:r>
            <a:r>
              <a:rPr lang="en-US" sz="28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Cáhitan</a:t>
            </a:r>
            <a:r>
              <a:rPr lang="en-US" sz="2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1626 – </a:t>
            </a:r>
            <a:r>
              <a:rPr lang="en-US" sz="2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printed record of Saguaro by </a:t>
            </a:r>
            <a:r>
              <a:rPr lang="en-US" sz="28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Salmerón</a:t>
            </a:r>
            <a:r>
              <a:rPr lang="en-US" sz="2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en-US" sz="28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Oñate</a:t>
            </a:r>
            <a:r>
              <a:rPr lang="en-US" sz="2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expedition of 1604-1605: October 1605: ”They arrived at … San Andrés [Bill Williams River]. </a:t>
            </a:r>
            <a:r>
              <a:rPr lang="en-US" sz="2800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 There were many pitahayas and different kinds of trees.”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726E52-7FD8-78F9-8B11-93BD2C601F29}"/>
              </a:ext>
            </a:extLst>
          </p:cNvPr>
          <p:cNvGrpSpPr/>
          <p:nvPr/>
        </p:nvGrpSpPr>
        <p:grpSpPr>
          <a:xfrm>
            <a:off x="8404328" y="1276350"/>
            <a:ext cx="3492500" cy="4305300"/>
            <a:chOff x="4459135" y="2552700"/>
            <a:chExt cx="3492500" cy="43053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76BCE8-8937-D438-DC83-95270E82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9135" y="2552700"/>
              <a:ext cx="3492500" cy="43053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BF7BF7-EF0C-C9BB-61DA-FC0CC2F7A87F}"/>
                </a:ext>
              </a:extLst>
            </p:cNvPr>
            <p:cNvSpPr/>
            <p:nvPr/>
          </p:nvSpPr>
          <p:spPr>
            <a:xfrm>
              <a:off x="4844846" y="4588657"/>
              <a:ext cx="169606" cy="11539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3264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B576A4-9C45-5342-A998-5EE3AE8EBB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280"/>
            <a:ext cx="5137901" cy="6275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8F47D-86EE-3CB0-3F25-E02332B96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373" y="2278626"/>
            <a:ext cx="5976097" cy="2300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425024-2625-8A85-E2E4-EEBD18C3A379}"/>
              </a:ext>
            </a:extLst>
          </p:cNvPr>
          <p:cNvSpPr txBox="1"/>
          <p:nvPr/>
        </p:nvSpPr>
        <p:spPr>
          <a:xfrm>
            <a:off x="6828503" y="1002890"/>
            <a:ext cx="394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1848 – </a:t>
            </a:r>
            <a:r>
              <a:rPr lang="en-US" dirty="0"/>
              <a:t>Letter from Engelmann to Emory</a:t>
            </a:r>
          </a:p>
        </p:txBody>
      </p:sp>
    </p:spTree>
    <p:extLst>
      <p:ext uri="{BB962C8B-B14F-4D97-AF65-F5344CB8AC3E}">
        <p14:creationId xmlns:p14="http://schemas.microsoft.com/office/powerpoint/2010/main" val="2348833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F4B9FF-111D-1A07-0CD0-8EFC37E4D6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135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3CC48-6EF8-0347-4E8F-437ADB50BE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406" y="0"/>
            <a:ext cx="511359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8F72C-EAC7-D934-A3FB-29F1286EAB17}"/>
              </a:ext>
            </a:extLst>
          </p:cNvPr>
          <p:cNvSpPr txBox="1"/>
          <p:nvPr/>
        </p:nvSpPr>
        <p:spPr>
          <a:xfrm>
            <a:off x="339212" y="553339"/>
            <a:ext cx="11466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1859 – 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academic botanical illustration of the Saguaro </a:t>
            </a:r>
            <a:r>
              <a:rPr lang="en-US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(Paulus </a:t>
            </a:r>
            <a:r>
              <a:rPr lang="en-US" sz="18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Roetter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Engelmann, in Emory 1859 Cactaceae of the Boundary [v2.p1])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918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700" y="609150"/>
            <a:ext cx="2618067" cy="3557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 txBox="1"/>
          <p:nvPr/>
        </p:nvSpPr>
        <p:spPr>
          <a:xfrm>
            <a:off x="408700" y="4553200"/>
            <a:ext cx="2003760" cy="1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Frederick V. Coville</a:t>
            </a:r>
            <a:endParaRPr sz="2400" dirty="0"/>
          </a:p>
          <a:p>
            <a:endParaRPr lang="en" sz="2400" dirty="0"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067" y="609167"/>
            <a:ext cx="3052464" cy="355763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/>
          <p:nvPr/>
        </p:nvSpPr>
        <p:spPr>
          <a:xfrm>
            <a:off x="3135067" y="4445900"/>
            <a:ext cx="1888800" cy="1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Andrew Carnegie</a:t>
            </a:r>
            <a:endParaRPr sz="2400" dirty="0"/>
          </a:p>
          <a:p>
            <a:endParaRPr lang="en" sz="2400" dirty="0"/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034" y="609168"/>
            <a:ext cx="2518316" cy="355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3"/>
          <p:cNvSpPr txBox="1"/>
          <p:nvPr/>
        </p:nvSpPr>
        <p:spPr>
          <a:xfrm>
            <a:off x="6441017" y="4509567"/>
            <a:ext cx="1888800" cy="1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Theodore Roosevelt</a:t>
            </a:r>
            <a:endParaRPr sz="2400"/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8267" y="609167"/>
            <a:ext cx="2518300" cy="360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/>
        </p:nvSpPr>
        <p:spPr>
          <a:xfrm>
            <a:off x="9308266" y="4553200"/>
            <a:ext cx="2131461" cy="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Daniel T. MacDougal</a:t>
            </a:r>
            <a:endParaRPr sz="2400" dirty="0"/>
          </a:p>
          <a:p>
            <a:endParaRPr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34" y="1267900"/>
            <a:ext cx="7528668" cy="475393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4"/>
          <p:cNvSpPr txBox="1"/>
          <p:nvPr/>
        </p:nvSpPr>
        <p:spPr>
          <a:xfrm>
            <a:off x="307667" y="292867"/>
            <a:ext cx="6134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/>
              <a:t>Desert Botanical Laboratory</a:t>
            </a:r>
            <a:endParaRPr sz="3200" dirty="0"/>
          </a:p>
        </p:txBody>
      </p:sp>
      <p:sp>
        <p:nvSpPr>
          <p:cNvPr id="212" name="Google Shape;212;p34"/>
          <p:cNvSpPr txBox="1"/>
          <p:nvPr/>
        </p:nvSpPr>
        <p:spPr>
          <a:xfrm>
            <a:off x="626900" y="6174100"/>
            <a:ext cx="36948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October 7, 1903</a:t>
            </a:r>
            <a:endParaRPr sz="2400"/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701" y="1267900"/>
            <a:ext cx="2924900" cy="389986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 txBox="1"/>
          <p:nvPr/>
        </p:nvSpPr>
        <p:spPr>
          <a:xfrm>
            <a:off x="8045751" y="5708500"/>
            <a:ext cx="36948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/>
              <a:t>Daniel T. MacDougal</a:t>
            </a:r>
          </a:p>
          <a:p>
            <a:pPr algn="ctr"/>
            <a:r>
              <a:rPr lang="en" sz="2400" dirty="0"/>
              <a:t>1903–1928</a:t>
            </a:r>
            <a:endParaRPr sz="24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0"/>
            <a:ext cx="8991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257" name="Google Shape;2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242" y="0"/>
            <a:ext cx="904351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567A7-6DAD-EA85-B4A9-9255F4A00EB4}"/>
              </a:ext>
            </a:extLst>
          </p:cNvPr>
          <p:cNvSpPr txBox="1"/>
          <p:nvPr/>
        </p:nvSpPr>
        <p:spPr>
          <a:xfrm>
            <a:off x="1688690" y="2883309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Effie Spalding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1D491D-2C5D-256E-9C78-7F9A9ED89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" b="6344"/>
          <a:stretch/>
        </p:blipFill>
        <p:spPr>
          <a:xfrm>
            <a:off x="0" y="217538"/>
            <a:ext cx="4386565" cy="6422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6EA81-4779-9020-21D0-BE5164945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7" t="11290" r="8431" b="14946"/>
          <a:stretch/>
        </p:blipFill>
        <p:spPr>
          <a:xfrm rot="5400000">
            <a:off x="5461689" y="-779335"/>
            <a:ext cx="5733438" cy="772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29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738" y="628880"/>
            <a:ext cx="8122301" cy="55962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61933" y="928367"/>
            <a:ext cx="11360800" cy="4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b="1" dirty="0" err="1">
                <a:solidFill>
                  <a:srgbClr val="000000"/>
                </a:solidFill>
                <a:latin typeface="Candara" panose="020E0502030303020204" pitchFamily="34" charset="0"/>
              </a:rPr>
              <a:t>Chemagagi</a:t>
            </a:r>
            <a:r>
              <a:rPr lang="en" b="1" dirty="0">
                <a:solidFill>
                  <a:srgbClr val="000000"/>
                </a:solidFill>
                <a:latin typeface="Candara" panose="020E0502030303020204" pitchFamily="34" charset="0"/>
              </a:rPr>
              <a:t> Du’ag</a:t>
            </a:r>
            <a:br>
              <a:rPr lang="en" b="1" dirty="0">
                <a:latin typeface="Candara" panose="020E0502030303020204" pitchFamily="34" charset="0"/>
              </a:rPr>
            </a:br>
            <a:r>
              <a:rPr lang="en" dirty="0">
                <a:solidFill>
                  <a:srgbClr val="000000"/>
                </a:solidFill>
                <a:latin typeface="Candara" panose="020E0502030303020204" pitchFamily="34" charset="0"/>
              </a:rPr>
              <a:t>(Tohono O’odham: Horned Lizard Mountain)</a:t>
            </a:r>
            <a:endParaRPr lang="en-US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0727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B0D62-23C6-75B0-4221-7FC3EAA9C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0" t="11398" r="14893" b="13226"/>
          <a:stretch/>
        </p:blipFill>
        <p:spPr>
          <a:xfrm>
            <a:off x="0" y="0"/>
            <a:ext cx="4307717" cy="686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15944-57CE-8615-C49E-D27937728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5" t="25699" r="10676" b="55806"/>
          <a:stretch/>
        </p:blipFill>
        <p:spPr>
          <a:xfrm>
            <a:off x="4534065" y="181362"/>
            <a:ext cx="7472905" cy="294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AF47C-DF65-E5BD-AB85-3CADFCA8CE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065" y="3429000"/>
            <a:ext cx="7466793" cy="3247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7733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88A89-40DA-4F91-4072-A49A1D7F6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9" t="21829" r="10439" b="15376"/>
          <a:stretch/>
        </p:blipFill>
        <p:spPr>
          <a:xfrm>
            <a:off x="0" y="1771"/>
            <a:ext cx="5729175" cy="6856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CA124-1FFF-9422-13E6-EC2E2E55C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1" t="9677" r="7523" b="56452"/>
          <a:stretch/>
        </p:blipFill>
        <p:spPr>
          <a:xfrm>
            <a:off x="6463400" y="1039761"/>
            <a:ext cx="5728599" cy="39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1100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BDD018-9C9A-6867-D0FD-F6C6085FA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0" t="9140" r="9679" b="13225"/>
          <a:stretch/>
        </p:blipFill>
        <p:spPr>
          <a:xfrm>
            <a:off x="3986981" y="7176"/>
            <a:ext cx="4218038" cy="68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423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16" y="350133"/>
            <a:ext cx="11095568" cy="615773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8"/>
          <p:cNvSpPr txBox="1"/>
          <p:nvPr/>
        </p:nvSpPr>
        <p:spPr>
          <a:xfrm>
            <a:off x="731400" y="5668163"/>
            <a:ext cx="28684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 err="1"/>
              <a:t>Volney</a:t>
            </a:r>
            <a:r>
              <a:rPr lang="en" sz="2400" dirty="0"/>
              <a:t> Spalding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1812741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151" y="96609"/>
            <a:ext cx="7489571" cy="66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05;p47">
            <a:extLst>
              <a:ext uri="{FF2B5EF4-FFF2-40B4-BE49-F238E27FC236}">
                <a16:creationId xmlns:a16="http://schemas.microsoft.com/office/drawing/2014/main" id="{614CACD2-86EA-71E7-D29A-3CDBF606FE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5321" y="1886818"/>
            <a:ext cx="2297801" cy="25232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6;p47">
            <a:extLst>
              <a:ext uri="{FF2B5EF4-FFF2-40B4-BE49-F238E27FC236}">
                <a16:creationId xmlns:a16="http://schemas.microsoft.com/office/drawing/2014/main" id="{7B136325-53EE-6A5F-045D-79998C7E8B4E}"/>
              </a:ext>
            </a:extLst>
          </p:cNvPr>
          <p:cNvSpPr txBox="1"/>
          <p:nvPr/>
        </p:nvSpPr>
        <p:spPr>
          <a:xfrm>
            <a:off x="8872004" y="4416867"/>
            <a:ext cx="2923163" cy="1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2000" b="1" dirty="0"/>
              <a:t>1964 – Ray Turner</a:t>
            </a:r>
            <a:r>
              <a:rPr lang="en" sz="2000" dirty="0"/>
              <a:t> and </a:t>
            </a:r>
            <a:r>
              <a:rPr lang="en" sz="2000" b="1" dirty="0"/>
              <a:t>J.R. Hastings</a:t>
            </a:r>
            <a:r>
              <a:rPr lang="en" sz="2000" dirty="0"/>
              <a:t> re-establish Spalding’s Saguaro study</a:t>
            </a:r>
            <a:endParaRPr sz="2000" dirty="0"/>
          </a:p>
        </p:txBody>
      </p:sp>
      <p:sp>
        <p:nvSpPr>
          <p:cNvPr id="4" name="Google Shape;306;p47">
            <a:extLst>
              <a:ext uri="{FF2B5EF4-FFF2-40B4-BE49-F238E27FC236}">
                <a16:creationId xmlns:a16="http://schemas.microsoft.com/office/drawing/2014/main" id="{4EB0DCEA-65B2-DF9F-BF91-FC466E297086}"/>
              </a:ext>
            </a:extLst>
          </p:cNvPr>
          <p:cNvSpPr txBox="1"/>
          <p:nvPr/>
        </p:nvSpPr>
        <p:spPr>
          <a:xfrm>
            <a:off x="420731" y="248957"/>
            <a:ext cx="3765981" cy="1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b="1" dirty="0"/>
              <a:t>1908: Volney Spalding </a:t>
            </a:r>
            <a:endParaRPr lang="en-US" dirty="0"/>
          </a:p>
          <a:p>
            <a:r>
              <a:rPr lang="en" sz="2000" dirty="0"/>
              <a:t>Saguaro Plots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5316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dirty="0">
                <a:solidFill>
                  <a:schemeClr val="tx1"/>
                </a:solidFill>
                <a:latin typeface="Candara" panose="020E0502030303020204" pitchFamily="34" charset="0"/>
              </a:rPr>
              <a:t>1935</a:t>
            </a:r>
            <a:endParaRPr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27" name="Google Shape;3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119" y="0"/>
            <a:ext cx="995549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6448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702800" cy="64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dirty="0">
                <a:solidFill>
                  <a:schemeClr val="tx1"/>
                </a:solidFill>
                <a:latin typeface="Candara" panose="020E0502030303020204" pitchFamily="34" charset="0"/>
              </a:rPr>
              <a:t>1960</a:t>
            </a:r>
            <a:endParaRPr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34" name="Google Shape;33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999" y="0"/>
            <a:ext cx="99800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4430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7216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dirty="0">
                <a:solidFill>
                  <a:schemeClr val="tx1"/>
                </a:solidFill>
                <a:latin typeface="Candara" panose="020E0502030303020204" pitchFamily="34" charset="0"/>
              </a:rPr>
              <a:t>1998</a:t>
            </a:r>
            <a:endParaRPr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41" name="Google Shape;34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167" y="72751"/>
            <a:ext cx="9763632" cy="671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6185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7C689B-3AE9-BF26-4F18-1F3A5D51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330" y="3730994"/>
            <a:ext cx="1945123" cy="2593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4EA46-B04C-2A76-0618-37FD31267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4484A3-6096-472F-9C6D-212B55C06539}"/>
              </a:ext>
            </a:extLst>
          </p:cNvPr>
          <p:cNvSpPr txBox="1"/>
          <p:nvPr/>
        </p:nvSpPr>
        <p:spPr>
          <a:xfrm>
            <a:off x="5840557" y="321299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Hiosig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D003C-6729-CE9C-AA4D-328F8F977C3E}"/>
              </a:ext>
            </a:extLst>
          </p:cNvPr>
          <p:cNvSpPr txBox="1"/>
          <p:nvPr/>
        </p:nvSpPr>
        <p:spPr>
          <a:xfrm>
            <a:off x="4252159" y="58994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Hasañ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E62D27-4961-B1C1-A766-462053E19F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385" y="0"/>
            <a:ext cx="386861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AB9A8B-228F-8386-B1E9-F7CE1B74E393}"/>
              </a:ext>
            </a:extLst>
          </p:cNvPr>
          <p:cNvSpPr txBox="1"/>
          <p:nvPr/>
        </p:nvSpPr>
        <p:spPr>
          <a:xfrm>
            <a:off x="643720" y="3303639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Mamhadag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243C4-AC59-DC27-9B0F-38BA776A97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800" y="936521"/>
            <a:ext cx="3532513" cy="2492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54A425-6505-59AD-F0F9-6CA7F98FE6D0}"/>
              </a:ext>
            </a:extLst>
          </p:cNvPr>
          <p:cNvSpPr txBox="1"/>
          <p:nvPr/>
        </p:nvSpPr>
        <p:spPr>
          <a:xfrm>
            <a:off x="5917152" y="6303319"/>
            <a:ext cx="1975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Spine = </a:t>
            </a:r>
            <a:r>
              <a:rPr lang="en-US" sz="1800" b="1" dirty="0" err="1"/>
              <a:t>Ho’i</a:t>
            </a:r>
            <a:endParaRPr lang="en-US" sz="1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14A34E-9FF3-9F4C-354F-F03ADB957572}"/>
              </a:ext>
            </a:extLst>
          </p:cNvPr>
          <p:cNvSpPr txBox="1"/>
          <p:nvPr/>
        </p:nvSpPr>
        <p:spPr>
          <a:xfrm>
            <a:off x="8764324" y="4476091"/>
            <a:ext cx="19763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Pollen =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Chu’i</a:t>
            </a:r>
            <a:endParaRPr lang="en-U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7DDF8-0F11-68E5-B8A0-2D81DEE26F36}"/>
              </a:ext>
            </a:extLst>
          </p:cNvPr>
          <p:cNvSpPr txBox="1"/>
          <p:nvPr/>
        </p:nvSpPr>
        <p:spPr>
          <a:xfrm rot="18597004">
            <a:off x="10078378" y="1003178"/>
            <a:ext cx="170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Ihbdag</a:t>
            </a:r>
            <a:endParaRPr lang="en-US" sz="2800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81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C34E9CE-EC8E-72E0-CC18-FA7907D70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26" y="0"/>
            <a:ext cx="7772400" cy="5102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CA724-ED6D-CEE2-27F0-E55442E06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3635" y="3372955"/>
            <a:ext cx="3746091" cy="34584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6E5707-640E-7CDB-F7DE-4962EAB54237}"/>
              </a:ext>
            </a:extLst>
          </p:cNvPr>
          <p:cNvSpPr txBox="1"/>
          <p:nvPr/>
        </p:nvSpPr>
        <p:spPr>
          <a:xfrm>
            <a:off x="8443635" y="6278701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Bahidag</a:t>
            </a:r>
            <a:endParaRPr lang="en-US" sz="24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51BDC0-5589-20FD-EE04-8FA2604DD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308" y="3294282"/>
            <a:ext cx="2672789" cy="3563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3072B7-2F51-F1E5-9C92-71B4A4FCA9AC}"/>
              </a:ext>
            </a:extLst>
          </p:cNvPr>
          <p:cNvSpPr txBox="1"/>
          <p:nvPr/>
        </p:nvSpPr>
        <p:spPr>
          <a:xfrm>
            <a:off x="5248152" y="6247924"/>
            <a:ext cx="1582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Kukuipad</a:t>
            </a:r>
            <a:endParaRPr lang="en-US" sz="2800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B8073-BDD0-8890-D7D7-4BBE342A884E}"/>
              </a:ext>
            </a:extLst>
          </p:cNvPr>
          <p:cNvSpPr txBox="1"/>
          <p:nvPr/>
        </p:nvSpPr>
        <p:spPr>
          <a:xfrm>
            <a:off x="8787078" y="1992172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Eldag</a:t>
            </a:r>
            <a:endParaRPr lang="en-US" sz="2800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/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BC52AC-98F3-1DB2-4B9C-131094283A6D}"/>
              </a:ext>
            </a:extLst>
          </p:cNvPr>
          <p:cNvSpPr txBox="1"/>
          <p:nvPr/>
        </p:nvSpPr>
        <p:spPr>
          <a:xfrm rot="19319582">
            <a:off x="4913270" y="2069116"/>
            <a:ext cx="155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Hiosig</a:t>
            </a:r>
            <a:r>
              <a:rPr lang="en-US" b="1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gakidag</a:t>
            </a:r>
            <a:endParaRPr lang="en-US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13415-685D-2724-7A45-D280193662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57656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82F6EF-A559-66BC-8E44-70EE41B76F1D}"/>
              </a:ext>
            </a:extLst>
          </p:cNvPr>
          <p:cNvSpPr txBox="1"/>
          <p:nvPr/>
        </p:nvSpPr>
        <p:spPr>
          <a:xfrm rot="19319582">
            <a:off x="10986577" y="1292368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Ju-</a:t>
            </a:r>
            <a:r>
              <a:rPr lang="en-US" b="1" dirty="0" err="1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ñ</a:t>
            </a:r>
            <a:endParaRPr lang="en-US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86455-09FF-5C26-A526-E2221E69FFE5}"/>
              </a:ext>
            </a:extLst>
          </p:cNvPr>
          <p:cNvSpPr txBox="1"/>
          <p:nvPr/>
        </p:nvSpPr>
        <p:spPr>
          <a:xfrm rot="1988555">
            <a:off x="6372338" y="2495836"/>
            <a:ext cx="91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63500" sx="102000" sy="102000" algn="ctr" rotWithShape="0">
                    <a:schemeClr val="tx1"/>
                  </a:outerShdw>
                </a:effectLst>
              </a:rPr>
              <a:t>Do’idag</a:t>
            </a:r>
            <a:endParaRPr lang="en-US" b="1" dirty="0">
              <a:solidFill>
                <a:schemeClr val="bg1"/>
              </a:solidFill>
              <a:effectLst>
                <a:outerShdw blurRad="63500" sx="102000" sy="102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86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F5BF09-BBB5-C54C-E088-85CD964743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105" y="4225414"/>
            <a:ext cx="5812481" cy="2326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0BFC7-0CF2-0B89-077B-DE4F82AA0B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66897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B562C-EA9E-1124-A91F-1BD4F90FC8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325" y="306106"/>
            <a:ext cx="4980039" cy="36252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398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55959-4E7D-C54F-8071-1D62B4C3D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768" y="0"/>
            <a:ext cx="10290901" cy="6858000"/>
          </a:xfrm>
          <a:prstGeom prst="rect">
            <a:avLst/>
          </a:prstGeom>
        </p:spPr>
      </p:pic>
      <p:sp>
        <p:nvSpPr>
          <p:cNvPr id="7" name="Google Shape;88;p17">
            <a:extLst>
              <a:ext uri="{FF2B5EF4-FFF2-40B4-BE49-F238E27FC236}">
                <a16:creationId xmlns:a16="http://schemas.microsoft.com/office/drawing/2014/main" id="{28B2B294-8309-4347-B696-2BE9B0CA6A45}"/>
              </a:ext>
            </a:extLst>
          </p:cNvPr>
          <p:cNvSpPr txBox="1"/>
          <p:nvPr/>
        </p:nvSpPr>
        <p:spPr>
          <a:xfrm>
            <a:off x="7055708" y="6533818"/>
            <a:ext cx="4152524" cy="324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US" sz="2133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Oswald"/>
                <a:ea typeface="Oswald"/>
                <a:cs typeface="Oswald"/>
                <a:sym typeface="Oswald"/>
              </a:rPr>
              <a:t>New York Times | Michael </a:t>
            </a:r>
            <a:r>
              <a:rPr lang="en-US" sz="2133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Oswald"/>
                <a:ea typeface="Oswald"/>
                <a:cs typeface="Oswald"/>
                <a:sym typeface="Oswald"/>
              </a:rPr>
              <a:t>Benanav</a:t>
            </a:r>
            <a:endParaRPr sz="933" dirty="0">
              <a:effectLst>
                <a:glow rad="127000">
                  <a:schemeClr val="tx1"/>
                </a:glow>
              </a:effectLs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411B1-F3A7-2142-AB3F-8C776D17ED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5" y="-16071"/>
            <a:ext cx="10314904" cy="6906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AF875-49DD-5358-0D17-FC7638009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001" y="0"/>
            <a:ext cx="9235997" cy="68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6A2A9-4888-3E40-BFB3-99BDDED0A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87" y="0"/>
            <a:ext cx="1002982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F1A8C2-7C4C-B64E-BFE4-020F27CD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87" y="2754"/>
            <a:ext cx="10029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1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9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15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9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203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205</Words>
  <Application>Microsoft Macintosh PowerPoint</Application>
  <PresentationFormat>Widescreen</PresentationFormat>
  <Paragraphs>38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Candara</vt:lpstr>
      <vt:lpstr>Goudy Old Style</vt:lpstr>
      <vt:lpstr>Helvetica Light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A. Villa</dc:creator>
  <cp:lastModifiedBy>Weiss, Thomas - (thomasweiss)</cp:lastModifiedBy>
  <cp:revision>7</cp:revision>
  <dcterms:created xsi:type="dcterms:W3CDTF">2024-12-11T20:54:26Z</dcterms:created>
  <dcterms:modified xsi:type="dcterms:W3CDTF">2025-12-12T18:35:22Z</dcterms:modified>
</cp:coreProperties>
</file>