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787" r:id="rId2"/>
    <p:sldId id="256" r:id="rId3"/>
    <p:sldId id="599" r:id="rId4"/>
    <p:sldId id="372" r:id="rId5"/>
    <p:sldId id="373" r:id="rId6"/>
    <p:sldId id="578" r:id="rId7"/>
    <p:sldId id="535" r:id="rId8"/>
    <p:sldId id="705" r:id="rId9"/>
    <p:sldId id="584" r:id="rId10"/>
    <p:sldId id="692" r:id="rId11"/>
    <p:sldId id="585" r:id="rId12"/>
    <p:sldId id="586" r:id="rId13"/>
    <p:sldId id="418" r:id="rId14"/>
    <p:sldId id="708" r:id="rId15"/>
    <p:sldId id="291" r:id="rId16"/>
    <p:sldId id="710" r:id="rId17"/>
    <p:sldId id="711" r:id="rId18"/>
    <p:sldId id="712" r:id="rId19"/>
    <p:sldId id="709" r:id="rId20"/>
    <p:sldId id="601" r:id="rId21"/>
    <p:sldId id="591" r:id="rId22"/>
    <p:sldId id="467" r:id="rId23"/>
    <p:sldId id="590" r:id="rId24"/>
    <p:sldId id="679" r:id="rId25"/>
    <p:sldId id="592" r:id="rId26"/>
    <p:sldId id="588" r:id="rId27"/>
    <p:sldId id="729" r:id="rId28"/>
    <p:sldId id="619" r:id="rId29"/>
    <p:sldId id="661" r:id="rId30"/>
    <p:sldId id="660" r:id="rId31"/>
    <p:sldId id="659" r:id="rId32"/>
    <p:sldId id="338" r:id="rId33"/>
    <p:sldId id="662" r:id="rId34"/>
    <p:sldId id="337" r:id="rId35"/>
    <p:sldId id="340" r:id="rId36"/>
    <p:sldId id="342" r:id="rId37"/>
    <p:sldId id="348" r:id="rId38"/>
    <p:sldId id="663" r:id="rId39"/>
    <p:sldId id="675" r:id="rId40"/>
    <p:sldId id="587" r:id="rId41"/>
    <p:sldId id="785" r:id="rId42"/>
    <p:sldId id="779" r:id="rId43"/>
    <p:sldId id="735" r:id="rId44"/>
    <p:sldId id="723" r:id="rId45"/>
    <p:sldId id="78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24"/>
    <p:restoredTop sz="94541"/>
  </p:normalViewPr>
  <p:slideViewPr>
    <p:cSldViewPr snapToGrid="0">
      <p:cViewPr varScale="1">
        <p:scale>
          <a:sx n="97" d="100"/>
          <a:sy n="97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D035E-2E2F-8746-9171-DF69C8B91564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6EFFD-0CAF-A948-AEBC-00A092EA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5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FA0155F5-89D2-4FCF-60D3-17D9E8128B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7AD762-A79D-6247-89B0-F706E9A55B76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2FB88D11-5192-85AA-3B1D-624333F9A8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8399011-2C1B-31CC-2E78-91E5A9E05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212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3513" y="1554163"/>
            <a:ext cx="7912101" cy="4451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139" y="6657720"/>
            <a:ext cx="5753740" cy="1030644"/>
          </a:xfrm>
        </p:spPr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7914E-08E8-4277-8D99-FCAB5B0B6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81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E80FD229-DF01-CC89-7FD5-04916638D1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90E56D-6223-724F-BF35-165698075CF3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ACFFB8D0-D95F-279A-950D-7EC640F63E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BABCACB-31FD-E3FA-F2CA-56F12B92D9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8270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D61DD-358A-8146-8307-9FAE72A83D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Ceremonial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medicinal</a:t>
            </a:r>
          </a:p>
        </p:txBody>
      </p:sp>
    </p:spTree>
    <p:extLst>
      <p:ext uri="{BB962C8B-B14F-4D97-AF65-F5344CB8AC3E}">
        <p14:creationId xmlns:p14="http://schemas.microsoft.com/office/powerpoint/2010/main" val="3931594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7C47-59DE-5446-AD93-AB0324D770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2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FA2E-0155-4C03-BD17-3ACBA70A3D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67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FA2E-0155-4C03-BD17-3ACBA70A3D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49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5" tIns="46657" rIns="93315" bIns="46657" anchor="b"/>
          <a:lstStyle>
            <a:lvl1pPr defTabSz="931863"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78B444-180F-49E5-A951-6FD02B069E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Not only was agave cultivation extensive, they cultivated a number of different species. These are an important part of our plant diversity.</a:t>
            </a:r>
          </a:p>
        </p:txBody>
      </p:sp>
    </p:spTree>
    <p:extLst>
      <p:ext uri="{BB962C8B-B14F-4D97-AF65-F5344CB8AC3E}">
        <p14:creationId xmlns:p14="http://schemas.microsoft.com/office/powerpoint/2010/main" val="2152927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201099-6C0B-4845-9898-31DE9706E84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3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5" tIns="46657" rIns="93315" bIns="46657" anchor="b"/>
          <a:lstStyle>
            <a:lvl1pPr defTabSz="931863"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6677A-A56F-4D49-9C0F-EC8F5DD5CE0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692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EE1D1-E995-682C-C8FF-7AB89654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060E8-42A9-4B68-416E-3691C8750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C90ED-168C-BFB0-4E53-52DC124A2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3A9F-7693-F642-9AAB-6D96EF62159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DA4E6-FC9A-161E-62A6-58FB0ECA4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4EDC3-E90E-F130-AD7A-9C663D07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BEA5E-C915-CE4F-A153-4C88A6660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3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7B96E-B3D7-EEB6-CF3A-0743AE41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6ADC9-B537-5D01-452D-198BE1672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D8180-9DE3-CE0A-3508-55D1C112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3A9F-7693-F642-9AAB-6D96EF62159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B1796-42C0-47BE-11DF-64E29F96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A5EC0-4499-7EAC-EC3C-5E703097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BEA5E-C915-CE4F-A153-4C88A6660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83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17832A-5338-B533-D241-DDACBD2CA8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5DEB39-6405-5BB0-4C42-A6F58CD39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FFC9-7F39-960F-10D3-7129D7660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3A9F-7693-F642-9AAB-6D96EF62159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20D47-BB8D-259B-0D5A-EA4D1251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FF757-3CDD-8A1B-0D15-8AA000F1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BEA5E-C915-CE4F-A153-4C88A6660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12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A8AEB8-1860-6E43-8275-C4ABB98471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6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847E8-058A-30A4-D558-30007D11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745C5-F6A1-F28A-B6E6-A3B02D572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3CF6B-9648-CB8D-A0D8-9EB19469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3A9F-7693-F642-9AAB-6D96EF62159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40B39-B965-E415-F678-5D504AE40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C140C-2263-4411-037C-12DE4D4A2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BEA5E-C915-CE4F-A153-4C88A6660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2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EC16-6397-A249-D250-E5E79921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5AFC3-549A-F7EA-0560-64D3FF41E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9652D-D60B-745F-4959-AF9C526C8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3A9F-7693-F642-9AAB-6D96EF62159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C0FC8-3B05-7F5F-12B6-5E850A43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54004-735B-C9BA-6AF9-866E1FAF5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BEA5E-C915-CE4F-A153-4C88A6660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9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F561-0807-EB88-78F4-6FEE1655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F7559-C61E-4CC1-9522-7FB4206E5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C4C3F-9EBB-E21C-7A71-617F79735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82773-8C8B-F06B-346C-5A3AC8E91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3A9F-7693-F642-9AAB-6D96EF62159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F53DD-CB8F-3901-427B-AB9D0C5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19602-50B2-FA03-3E8C-E50BB830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BEA5E-C915-CE4F-A153-4C88A6660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73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B2D0F-F718-2553-C004-D82D2C91C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BD5B8-0D0C-59E8-DD12-C3BEECD21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6E99E-CE7F-F877-2EBE-935C566F4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32016-1850-113E-FD03-CAE0DAEAF2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35642-33CC-73F1-5EAF-F736C9D54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ED93AA-4A55-639E-5EAA-5B768E486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3A9F-7693-F642-9AAB-6D96EF62159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0FB1D-0F4A-2539-7548-EAB94355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A6188-FEEF-7C02-6BD0-1A46FAC9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BEA5E-C915-CE4F-A153-4C88A6660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49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333C2-2814-2A20-0263-7F06686B7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4DF504-9007-F6EE-6B72-8678C65E5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3A9F-7693-F642-9AAB-6D96EF62159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ABED3-CFC4-6632-F7CF-A0313F8F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431B9-41AC-53D8-64BC-7A85A254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BEA5E-C915-CE4F-A153-4C88A6660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7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791B30-C447-E424-7539-DD9B5DFB7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3A9F-7693-F642-9AAB-6D96EF62159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068A4-6DEB-ECAC-53DA-B9F2B8383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D7F44-8F7A-785D-6B38-BC871DFA8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BEA5E-C915-CE4F-A153-4C88A6660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7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ADE45-4083-6E4F-76FE-CC3E16857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D52B7-9A1C-E4E5-FD3F-A94DB015B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B1242-63D2-1C48-6851-8B62A35B3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B73D1-BDC7-28EF-1292-77AF651A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3A9F-7693-F642-9AAB-6D96EF62159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F35B9-6850-24EE-8503-2CABDCFD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7D760-CE01-AAEF-6473-37F9628A7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BEA5E-C915-CE4F-A153-4C88A6660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7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3202-A392-07EC-BC73-2E2E2FE60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7DF43B-4D0C-4D54-ADF9-6F30CBDED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1E9EA-61DF-BBD0-1912-CF346DE78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E4BFC-A5EE-14B4-6753-894946C4B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3A9F-7693-F642-9AAB-6D96EF62159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A5F4D-E051-A69C-7E5B-2D0D6D78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87E50-920F-9387-5496-0F3417D07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BEA5E-C915-CE4F-A153-4C88A6660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7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8E59C9-0E1B-5210-3304-B55353529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8C00-EB9E-E154-84C0-1EC9B7B9C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275F7-7A1F-BE07-AC9D-AC51570DC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63A9F-7693-F642-9AAB-6D96EF62159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F8F5-CD62-B84C-3CB1-C12253145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B8000-5312-305F-BE25-4BFC9685E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BEA5E-C915-CE4F-A153-4C88A6660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6AB4C9-4FCE-97B2-09A3-A34E67188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0"/>
            <a:ext cx="11869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083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>
            <a:extLst>
              <a:ext uri="{FF2B5EF4-FFF2-40B4-BE49-F238E27FC236}">
                <a16:creationId xmlns:a16="http://schemas.microsoft.com/office/drawing/2014/main" id="{0523BE9D-6C09-29DF-55BC-4D5F5C89C7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371600"/>
            <a:ext cx="4724400" cy="4953000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en-US" sz="3200" dirty="0"/>
              <a:t>Most </a:t>
            </a:r>
            <a:r>
              <a:rPr lang="en-US" altLang="en-US" sz="3200" i="1" dirty="0"/>
              <a:t>Agave </a:t>
            </a:r>
            <a:r>
              <a:rPr lang="en-US" altLang="en-US" sz="3200" dirty="0"/>
              <a:t>are “monocarpic” or “multi-annual” – produces its flower stalk from the apical meristem, or apical growing point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en-US" sz="2800" dirty="0"/>
              <a:t>Rosette dies after flowering with few exceptions</a:t>
            </a:r>
            <a:endParaRPr lang="en-US" altLang="en-US" sz="2800" i="1" dirty="0"/>
          </a:p>
        </p:txBody>
      </p:sp>
      <p:pic>
        <p:nvPicPr>
          <p:cNvPr id="80900" name="Picture 4">
            <a:extLst>
              <a:ext uri="{FF2B5EF4-FFF2-40B4-BE49-F238E27FC236}">
                <a16:creationId xmlns:a16="http://schemas.microsoft.com/office/drawing/2014/main" id="{8F6FB36A-649F-B89C-0D15-DBA885659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434182"/>
            <a:ext cx="4584700" cy="58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2" name="Line 6">
            <a:extLst>
              <a:ext uri="{FF2B5EF4-FFF2-40B4-BE49-F238E27FC236}">
                <a16:creationId xmlns:a16="http://schemas.microsoft.com/office/drawing/2014/main" id="{B34960EF-3AD0-CA4C-D648-50361331BD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52849" y="1291140"/>
            <a:ext cx="857649" cy="79642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3" name="Text Box 7">
            <a:extLst>
              <a:ext uri="{FF2B5EF4-FFF2-40B4-BE49-F238E27FC236}">
                <a16:creationId xmlns:a16="http://schemas.microsoft.com/office/drawing/2014/main" id="{30378E4E-BE39-4809-F661-779606B88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6074" y="864199"/>
            <a:ext cx="2201500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</a:rPr>
              <a:t>Apical meristem</a:t>
            </a:r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E87787EC-51CA-5A2C-77DA-D0ADF19B443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76201"/>
            <a:ext cx="8229600" cy="715963"/>
          </a:xfrm>
          <a:noFill/>
          <a:ln/>
        </p:spPr>
        <p:txBody>
          <a:bodyPr/>
          <a:lstStyle/>
          <a:p>
            <a:r>
              <a:rPr lang="en-US" altLang="en-US" sz="3600" dirty="0">
                <a:latin typeface="Arial" panose="020B0604020202020204" pitchFamily="34" charset="0"/>
              </a:rPr>
              <a:t>Agaves</a:t>
            </a:r>
          </a:p>
        </p:txBody>
      </p:sp>
      <p:sp>
        <p:nvSpPr>
          <p:cNvPr id="80906" name="Text Box 10">
            <a:extLst>
              <a:ext uri="{FF2B5EF4-FFF2-40B4-BE49-F238E27FC236}">
                <a16:creationId xmlns:a16="http://schemas.microsoft.com/office/drawing/2014/main" id="{3DA994D6-0739-C372-B368-E47BC914B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2915176"/>
            <a:ext cx="1481303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</a:rPr>
              <a:t>Leaf bases</a:t>
            </a:r>
          </a:p>
        </p:txBody>
      </p:sp>
      <p:sp>
        <p:nvSpPr>
          <p:cNvPr id="80907" name="Line 11">
            <a:extLst>
              <a:ext uri="{FF2B5EF4-FFF2-40B4-BE49-F238E27FC236}">
                <a16:creationId xmlns:a16="http://schemas.microsoft.com/office/drawing/2014/main" id="{A9AE8D3D-96F7-B843-8703-D5534FBEED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7800" y="3352800"/>
            <a:ext cx="6096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8" name="Line 12">
            <a:extLst>
              <a:ext uri="{FF2B5EF4-FFF2-40B4-BE49-F238E27FC236}">
                <a16:creationId xmlns:a16="http://schemas.microsoft.com/office/drawing/2014/main" id="{D858043C-2BDC-8D86-E931-B2EFB96C64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72600" y="3352800"/>
            <a:ext cx="3048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9" name="Text Box 13">
            <a:extLst>
              <a:ext uri="{FF2B5EF4-FFF2-40B4-BE49-F238E27FC236}">
                <a16:creationId xmlns:a16="http://schemas.microsoft.com/office/drawing/2014/main" id="{FD698DDB-4409-34CF-8A6D-5C9CD634C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5410201"/>
            <a:ext cx="891719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</a:rPr>
              <a:t>Roots</a:t>
            </a:r>
          </a:p>
        </p:txBody>
      </p:sp>
    </p:spTree>
    <p:extLst>
      <p:ext uri="{BB962C8B-B14F-4D97-AF65-F5344CB8AC3E}">
        <p14:creationId xmlns:p14="http://schemas.microsoft.com/office/powerpoint/2010/main" val="3371723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204" y="0"/>
            <a:ext cx="10515600" cy="99568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Agave traits to survive in arid regions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204" y="995680"/>
            <a:ext cx="6343996" cy="52450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500" dirty="0"/>
              <a:t>Rosettes at or near soil surface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500" dirty="0"/>
              <a:t>Shallow roots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500" dirty="0"/>
              <a:t>Vegetative reproduction – “pupping”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500" dirty="0"/>
              <a:t>Leaf and stem succulence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500" dirty="0"/>
              <a:t>Thick cuticles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500" dirty="0"/>
              <a:t>CAM photosynthesis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6462" y="1612900"/>
            <a:ext cx="3720342" cy="47919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9942" y="60817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Burgess 1985; Nobel 1988; </a:t>
            </a:r>
            <a:r>
              <a:rPr lang="en-US" dirty="0" err="1"/>
              <a:t>Martorell</a:t>
            </a:r>
            <a:r>
              <a:rPr lang="en-US" dirty="0"/>
              <a:t> and Ezcurra 2007; </a:t>
            </a:r>
            <a:r>
              <a:rPr lang="en-US" dirty="0" err="1"/>
              <a:t>Luján</a:t>
            </a:r>
            <a:r>
              <a:rPr lang="en-US" dirty="0"/>
              <a:t> et al. 2009)</a:t>
            </a:r>
          </a:p>
        </p:txBody>
      </p:sp>
    </p:spTree>
    <p:extLst>
      <p:ext uri="{BB962C8B-B14F-4D97-AF65-F5344CB8AC3E}">
        <p14:creationId xmlns:p14="http://schemas.microsoft.com/office/powerpoint/2010/main" val="3512378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-127000"/>
            <a:ext cx="10639136" cy="1222375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+mn-lt"/>
              </a:rPr>
              <a:t>Adapatations</a:t>
            </a:r>
            <a:r>
              <a:rPr lang="en-US" sz="4000" dirty="0">
                <a:latin typeface="+mn-lt"/>
              </a:rPr>
              <a:t> – </a:t>
            </a:r>
            <a:r>
              <a:rPr lang="en-US" sz="4000" dirty="0" err="1">
                <a:latin typeface="+mn-lt"/>
              </a:rPr>
              <a:t>Fructans</a:t>
            </a:r>
            <a:r>
              <a:rPr lang="en-US" sz="4000" dirty="0">
                <a:latin typeface="+mn-lt"/>
              </a:rPr>
              <a:t>: prebiotic molecules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680" y="1370301"/>
            <a:ext cx="7128735" cy="409577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500" dirty="0" err="1"/>
              <a:t>Agavins</a:t>
            </a:r>
            <a:r>
              <a:rPr lang="en-US" sz="3500" dirty="0"/>
              <a:t> – a </a:t>
            </a:r>
            <a:r>
              <a:rPr lang="en-US" sz="3500" dirty="0" err="1"/>
              <a:t>fructan</a:t>
            </a:r>
            <a:r>
              <a:rPr lang="en-US" sz="3500" dirty="0"/>
              <a:t>, the main carbohydrate stored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200" dirty="0"/>
              <a:t>Protects against dehydration from drought or freezing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400" y="6055360"/>
            <a:ext cx="2661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Holscher</a:t>
            </a:r>
            <a:r>
              <a:rPr lang="en-US" sz="2400" dirty="0"/>
              <a:t> et al.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892291" y="2260570"/>
            <a:ext cx="5570217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99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825"/>
            <a:ext cx="4299065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Other </a:t>
            </a:r>
            <a:r>
              <a:rPr lang="en-US" sz="4000" b="1" dirty="0" err="1"/>
              <a:t>Adapatations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677" y="1314306"/>
            <a:ext cx="5473700" cy="527353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200" dirty="0"/>
              <a:t>Heat Shock Proteins (HSPs)</a:t>
            </a:r>
            <a:r>
              <a:rPr lang="en-US" sz="3200" i="1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Provide heat resistance</a:t>
            </a:r>
          </a:p>
          <a:p>
            <a:pPr lvl="1">
              <a:lnSpc>
                <a:spcPct val="110000"/>
              </a:lnSpc>
            </a:pPr>
            <a:r>
              <a:rPr lang="en-US" sz="2800" dirty="0">
                <a:solidFill>
                  <a:prstClr val="black"/>
                </a:solidFill>
              </a:rPr>
              <a:t>Increase drought and salt tolerance and pathogen resistance</a:t>
            </a:r>
            <a:r>
              <a:rPr lang="en-US" sz="2800" b="1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“</a:t>
            </a:r>
            <a:r>
              <a:rPr lang="en-US" sz="2800" dirty="0" err="1"/>
              <a:t>Mayahuelin</a:t>
            </a:r>
            <a:r>
              <a:rPr lang="en-US" sz="2800" dirty="0"/>
              <a:t>,” after the famous female Agave Goddess, </a:t>
            </a:r>
            <a:r>
              <a:rPr lang="en-US" sz="2800" i="1" dirty="0" err="1">
                <a:solidFill>
                  <a:prstClr val="black"/>
                </a:solidFill>
              </a:rPr>
              <a:t>Mayáhuel</a:t>
            </a:r>
            <a:endParaRPr lang="en-US" sz="28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prstClr val="black"/>
                </a:solidFill>
              </a:rPr>
              <a:t>(</a:t>
            </a:r>
            <a:r>
              <a:rPr lang="en-US" sz="2400" dirty="0" err="1">
                <a:solidFill>
                  <a:prstClr val="black"/>
                </a:solidFill>
              </a:rPr>
              <a:t>Lledias</a:t>
            </a:r>
            <a:r>
              <a:rPr lang="en-US" sz="2400" dirty="0">
                <a:solidFill>
                  <a:prstClr val="black"/>
                </a:solidFill>
              </a:rPr>
              <a:t> et al. Frontiers in Plant Sci. 2020)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900" y="1090611"/>
            <a:ext cx="4584700" cy="46779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7946" y="5768604"/>
            <a:ext cx="2771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Agave </a:t>
            </a:r>
            <a:r>
              <a:rPr lang="en-US" sz="2000" i="1" dirty="0" err="1"/>
              <a:t>tequilana</a:t>
            </a:r>
            <a:r>
              <a:rPr lang="en-US" sz="2000" i="1" dirty="0"/>
              <a:t> </a:t>
            </a:r>
            <a:r>
              <a:rPr lang="en-US" sz="2000" dirty="0"/>
              <a:t>var. </a:t>
            </a:r>
            <a:r>
              <a:rPr lang="en-US" sz="2000" i="1" dirty="0" err="1"/>
              <a:t>azul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53966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86C6F-24F5-18E0-CBDA-D8A1E015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Fiber and Construction</a:t>
            </a:r>
          </a:p>
        </p:txBody>
      </p:sp>
      <p:pic>
        <p:nvPicPr>
          <p:cNvPr id="1026" name="Picture 2" descr="Repensar el futuro de los materiales desde lo vernáculo: el agave en la  arquitectura tradicional otomí en México | ArchDaily Colombia">
            <a:extLst>
              <a:ext uri="{FF2B5EF4-FFF2-40B4-BE49-F238E27FC236}">
                <a16:creationId xmlns:a16="http://schemas.microsoft.com/office/drawing/2014/main" id="{BD6A4A4B-5EFC-C139-CC96-6B2E33A91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66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sa rústica de pencas de maguey, Valle del Mezquital, Hidalgo, México,...  | Download Scientific Diagram">
            <a:extLst>
              <a:ext uri="{FF2B5EF4-FFF2-40B4-BE49-F238E27FC236}">
                <a16:creationId xmlns:a16="http://schemas.microsoft.com/office/drawing/2014/main" id="{72559E2E-C27F-8231-0098-5CE32CF74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820" y="2512606"/>
            <a:ext cx="6527180" cy="434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665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3">
            <a:extLst>
              <a:ext uri="{FF2B5EF4-FFF2-40B4-BE49-F238E27FC236}">
                <a16:creationId xmlns:a16="http://schemas.microsoft.com/office/drawing/2014/main" id="{5DE95078-1206-0300-CDE9-C12AD77F6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6027739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4578" name="Picture 2" descr="Historic T. O'odham burden basket- William Dinwiddie 018.tiff">
            <a:extLst>
              <a:ext uri="{FF2B5EF4-FFF2-40B4-BE49-F238E27FC236}">
                <a16:creationId xmlns:a16="http://schemas.microsoft.com/office/drawing/2014/main" id="{2A61F6D0-7264-091E-2794-568CA9554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1" y="0"/>
            <a:ext cx="325755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026" descr="4_03">
            <a:extLst>
              <a:ext uri="{FF2B5EF4-FFF2-40B4-BE49-F238E27FC236}">
                <a16:creationId xmlns:a16="http://schemas.microsoft.com/office/drawing/2014/main" id="{7795700E-6BA2-1573-9163-ED810E2B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2" y="3251200"/>
            <a:ext cx="25939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>
            <a:extLst>
              <a:ext uri="{FF2B5EF4-FFF2-40B4-BE49-F238E27FC236}">
                <a16:creationId xmlns:a16="http://schemas.microsoft.com/office/drawing/2014/main" id="{B96D0B0D-9EB8-8E4C-01C8-93518B8E9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41" y="157729"/>
            <a:ext cx="3622731" cy="239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>
            <a:extLst>
              <a:ext uri="{FF2B5EF4-FFF2-40B4-BE49-F238E27FC236}">
                <a16:creationId xmlns:a16="http://schemas.microsoft.com/office/drawing/2014/main" id="{97FD6F49-F707-2796-6D90-257FBF3BD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4724400"/>
            <a:ext cx="2622551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68AC0704-2DC1-2B69-A0E1-86290978D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130" y="3300414"/>
            <a:ext cx="26003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5">
            <a:extLst>
              <a:ext uri="{FF2B5EF4-FFF2-40B4-BE49-F238E27FC236}">
                <a16:creationId xmlns:a16="http://schemas.microsoft.com/office/drawing/2014/main" id="{F0D9BD53-3019-ECAF-5C69-62430417D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42" y="2957514"/>
            <a:ext cx="25939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Net Bags</a:t>
            </a:r>
          </a:p>
        </p:txBody>
      </p:sp>
      <p:sp>
        <p:nvSpPr>
          <p:cNvPr id="24585" name="TextBox 6">
            <a:extLst>
              <a:ext uri="{FF2B5EF4-FFF2-40B4-BE49-F238E27FC236}">
                <a16:creationId xmlns:a16="http://schemas.microsoft.com/office/drawing/2014/main" id="{319E156A-D48C-A1EC-2541-4EEF9FD51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067" y="3048001"/>
            <a:ext cx="25923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Sandals</a:t>
            </a:r>
          </a:p>
        </p:txBody>
      </p:sp>
      <p:sp>
        <p:nvSpPr>
          <p:cNvPr id="24586" name="TextBox 7">
            <a:extLst>
              <a:ext uri="{FF2B5EF4-FFF2-40B4-BE49-F238E27FC236}">
                <a16:creationId xmlns:a16="http://schemas.microsoft.com/office/drawing/2014/main" id="{0BE08F20-BC21-6A97-39B6-700E724D0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151" y="2209801"/>
            <a:ext cx="1879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O’odham Womens’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Carrying Basket</a:t>
            </a:r>
          </a:p>
        </p:txBody>
      </p:sp>
      <p:sp>
        <p:nvSpPr>
          <p:cNvPr id="24587" name="TextBox 8">
            <a:extLst>
              <a:ext uri="{FF2B5EF4-FFF2-40B4-BE49-F238E27FC236}">
                <a16:creationId xmlns:a16="http://schemas.microsoft.com/office/drawing/2014/main" id="{AA7FF7E1-37AA-D98C-1897-9E82470A8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1535" y="1223323"/>
            <a:ext cx="14684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Thread for Twine,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Rope, and Textiles</a:t>
            </a:r>
          </a:p>
        </p:txBody>
      </p:sp>
      <p:pic>
        <p:nvPicPr>
          <p:cNvPr id="2" name="Content Placeholder 3" descr="agave_fiber.tiff">
            <a:extLst>
              <a:ext uri="{FF2B5EF4-FFF2-40B4-BE49-F238E27FC236}">
                <a16:creationId xmlns:a16="http://schemas.microsoft.com/office/drawing/2014/main" id="{AFD7E8FE-71E6-4718-B65D-FBBE06B5C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920" r="-84920"/>
          <a:stretch>
            <a:fillRect/>
          </a:stretch>
        </p:blipFill>
        <p:spPr bwMode="auto">
          <a:xfrm>
            <a:off x="-1559080" y="45619"/>
            <a:ext cx="4978014" cy="273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375601-A950-8DB5-91AC-E699993B1ECF}"/>
              </a:ext>
            </a:extLst>
          </p:cNvPr>
          <p:cNvSpPr txBox="1"/>
          <p:nvPr/>
        </p:nvSpPr>
        <p:spPr>
          <a:xfrm>
            <a:off x="1813920" y="367101"/>
            <a:ext cx="1495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Fiber Extraction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028EB44-3085-1B56-6954-8A3989DD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62" y="3403600"/>
            <a:ext cx="2579687" cy="34385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1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intos pitiados - YouTube">
            <a:extLst>
              <a:ext uri="{FF2B5EF4-FFF2-40B4-BE49-F238E27FC236}">
                <a16:creationId xmlns:a16="http://schemas.microsoft.com/office/drawing/2014/main" id="{36C19725-A331-9CF1-B5B0-B6227DFD8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" y="101639"/>
            <a:ext cx="5122332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72631E-4C57-3EF3-18A4-42CADB86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834" y="5012473"/>
            <a:ext cx="10515600" cy="1325563"/>
          </a:xfrm>
        </p:spPr>
        <p:txBody>
          <a:bodyPr/>
          <a:lstStyle/>
          <a:p>
            <a:r>
              <a:rPr lang="en-US" b="1" dirty="0"/>
              <a:t>Sisal/Ixtle/Pita</a:t>
            </a:r>
          </a:p>
        </p:txBody>
      </p:sp>
      <p:pic>
        <p:nvPicPr>
          <p:cNvPr id="2052" name="Picture 4" descr="Orgullosamente Hidalguense - Las mujeres otomies del Valle del Mezquital,  en Hidalgo, elaboran estropajos y bolsas con las fibras de un maguey.  Primero recolectan las pencas, las queman y golpean para separar">
            <a:extLst>
              <a:ext uri="{FF2B5EF4-FFF2-40B4-BE49-F238E27FC236}">
                <a16:creationId xmlns:a16="http://schemas.microsoft.com/office/drawing/2014/main" id="{0274A12F-9DA9-3F67-96D8-ECA953EEB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66946"/>
            <a:ext cx="4927747" cy="369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enya to Boost Sisal Output to Meet Nigeria, Saudi Demand - Bloomberg">
            <a:extLst>
              <a:ext uri="{FF2B5EF4-FFF2-40B4-BE49-F238E27FC236}">
                <a16:creationId xmlns:a16="http://schemas.microsoft.com/office/drawing/2014/main" id="{D750D2DB-6F20-CFA8-C079-43BED99A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42" y="365125"/>
            <a:ext cx="6784858" cy="45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296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oja De Maguey Para Mixiote Agroecológica 100% Natural | MercadoLibre">
            <a:extLst>
              <a:ext uri="{FF2B5EF4-FFF2-40B4-BE49-F238E27FC236}">
                <a16:creationId xmlns:a16="http://schemas.microsoft.com/office/drawing/2014/main" id="{6466FBE1-47EF-5F66-44AD-5F7865830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2540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ceta de《Mixiotes de Pollo Hidalguense》Delicioso✔️">
            <a:extLst>
              <a:ext uri="{FF2B5EF4-FFF2-40B4-BE49-F238E27FC236}">
                <a16:creationId xmlns:a16="http://schemas.microsoft.com/office/drawing/2014/main" id="{13E81BB3-0A0B-732F-14DA-2BFA54B7D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618"/>
            <a:ext cx="12192000" cy="533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F3AD59-F7D1-C13E-C80A-C76C38E9F760}"/>
              </a:ext>
            </a:extLst>
          </p:cNvPr>
          <p:cNvSpPr txBox="1"/>
          <p:nvPr/>
        </p:nvSpPr>
        <p:spPr>
          <a:xfrm>
            <a:off x="301083" y="0"/>
            <a:ext cx="2152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Mixiote</a:t>
            </a:r>
          </a:p>
        </p:txBody>
      </p:sp>
    </p:spTree>
    <p:extLst>
      <p:ext uri="{BB962C8B-B14F-4D97-AF65-F5344CB8AC3E}">
        <p14:creationId xmlns:p14="http://schemas.microsoft.com/office/powerpoint/2010/main" val="169126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n page">
            <a:extLst>
              <a:ext uri="{FF2B5EF4-FFF2-40B4-BE49-F238E27FC236}">
                <a16:creationId xmlns:a16="http://schemas.microsoft.com/office/drawing/2014/main" id="{E3186550-FE14-D42A-7424-8F4D257D9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0"/>
            <a:ext cx="4587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ualumbos: La deliciosa flor de maguey que tienes que probar | Ciudad Trendy">
            <a:extLst>
              <a:ext uri="{FF2B5EF4-FFF2-40B4-BE49-F238E27FC236}">
                <a16:creationId xmlns:a16="http://schemas.microsoft.com/office/drawing/2014/main" id="{F720389C-C162-A861-74EF-497AD2DA9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52057" cy="454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F9ADBC-2130-5A34-7D61-E2231966EFFD}"/>
              </a:ext>
            </a:extLst>
          </p:cNvPr>
          <p:cNvSpPr txBox="1"/>
          <p:nvPr/>
        </p:nvSpPr>
        <p:spPr>
          <a:xfrm>
            <a:off x="223772" y="0"/>
            <a:ext cx="3840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Vallusas/</a:t>
            </a:r>
            <a:r>
              <a:rPr lang="en-US" sz="4000" b="1" dirty="0" err="1">
                <a:solidFill>
                  <a:schemeClr val="bg1"/>
                </a:solidFill>
              </a:rPr>
              <a:t>Bayusas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126" name="Picture 6" descr="Gualumbos a la mexicana/Flor de maguey/Las Recetas De Lupita - YouTube">
            <a:extLst>
              <a:ext uri="{FF2B5EF4-FFF2-40B4-BE49-F238E27FC236}">
                <a16:creationId xmlns:a16="http://schemas.microsoft.com/office/drawing/2014/main" id="{B079A956-954C-A7E1-1D59-9E9DFEA00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35" y="3905389"/>
            <a:ext cx="5352585" cy="301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84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86C6F-24F5-18E0-CBDA-D8A1E015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3A6DF91-E5B1-D8F1-CD4F-E9945AED4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0"/>
            <a:ext cx="10296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25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3A1573-0739-BC77-8877-A9BCBBF4C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8" r="400"/>
          <a:stretch/>
        </p:blipFill>
        <p:spPr>
          <a:xfrm>
            <a:off x="0" y="0"/>
            <a:ext cx="539598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9271C-5FC8-1721-3FF7-57F168A14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015" y="1327150"/>
            <a:ext cx="42037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1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03" y="5720574"/>
            <a:ext cx="12148297" cy="105077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3600" dirty="0"/>
              <a:t>18 agave species cultivated in Mexico not known from the wild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3600" dirty="0"/>
              <a:t>Cultivation persisting for centuries 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10" descr="maar-agave-article6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80" y="86655"/>
            <a:ext cx="8532541" cy="5332838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381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" y="42632"/>
            <a:ext cx="10515600" cy="889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Many Other Values/Uses in Arid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1322" y="928331"/>
            <a:ext cx="6017029" cy="520331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/>
              <a:t>Ceremonial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/>
              <a:t>Medicine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/>
              <a:t>Soap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/>
              <a:t>Blankets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/>
              <a:t>Musical Instruments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/>
              <a:t>Quivers, vessels, tattoos, bow lines, tumplines, arrow quivers, fuel starters, and many more!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8335" y="5828408"/>
            <a:ext cx="6283002" cy="968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600" dirty="0">
                <a:solidFill>
                  <a:prstClr val="black"/>
                </a:solidFill>
              </a:rPr>
              <a:t>70+ uses/values!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dirty="0" err="1">
                <a:solidFill>
                  <a:prstClr val="black"/>
                </a:solidFill>
              </a:rPr>
              <a:t>Castetter</a:t>
            </a:r>
            <a:r>
              <a:rPr lang="en-US" dirty="0">
                <a:solidFill>
                  <a:prstClr val="black"/>
                </a:solidFill>
              </a:rPr>
              <a:t> et al. 1938; García-Mendoza 1998; Carrie Cannon, 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6" y="858449"/>
            <a:ext cx="3247596" cy="5022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91944" y="593467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San Carlos Apache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artist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Anthony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Belvado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Advanced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https://sarweb.org/</a:t>
            </a:r>
          </a:p>
        </p:txBody>
      </p:sp>
    </p:spTree>
    <p:extLst>
      <p:ext uri="{BB962C8B-B14F-4D97-AF65-F5344CB8AC3E}">
        <p14:creationId xmlns:p14="http://schemas.microsoft.com/office/powerpoint/2010/main" val="1376172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026" descr="4_08">
            <a:extLst>
              <a:ext uri="{FF2B5EF4-FFF2-40B4-BE49-F238E27FC236}">
                <a16:creationId xmlns:a16="http://schemas.microsoft.com/office/drawing/2014/main" id="{4CC51B90-71D1-6A63-BB6F-9E0D7F987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-9525"/>
            <a:ext cx="47879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4">
            <a:extLst>
              <a:ext uri="{FF2B5EF4-FFF2-40B4-BE49-F238E27FC236}">
                <a16:creationId xmlns:a16="http://schemas.microsoft.com/office/drawing/2014/main" id="{4E4F18EC-8B7E-8B0B-5754-1E3B03028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172201"/>
            <a:ext cx="228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</a:t>
            </a:r>
          </a:p>
        </p:txBody>
      </p:sp>
      <p:pic>
        <p:nvPicPr>
          <p:cNvPr id="20483" name="Picture 1">
            <a:extLst>
              <a:ext uri="{FF2B5EF4-FFF2-40B4-BE49-F238E27FC236}">
                <a16:creationId xmlns:a16="http://schemas.microsoft.com/office/drawing/2014/main" id="{4F46B667-2AE4-5A69-5570-3172849F5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9" y="3606801"/>
            <a:ext cx="4078287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">
            <a:extLst>
              <a:ext uri="{FF2B5EF4-FFF2-40B4-BE49-F238E27FC236}">
                <a16:creationId xmlns:a16="http://schemas.microsoft.com/office/drawing/2014/main" id="{04BB380D-67F7-453E-AC6C-AE66FA65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43263"/>
            <a:ext cx="37338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2">
            <a:extLst>
              <a:ext uri="{FF2B5EF4-FFF2-40B4-BE49-F238E27FC236}">
                <a16:creationId xmlns:a16="http://schemas.microsoft.com/office/drawing/2014/main" id="{69E4ABAC-3EBF-810C-64F5-997F112FB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225" y="6172201"/>
            <a:ext cx="2286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1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Arial" panose="020B0604020202020204" pitchFamily="34" charset="0"/>
              </a:rPr>
              <a:t>H. J. </a:t>
            </a:r>
            <a:r>
              <a:rPr lang="en-US" altLang="en-US" sz="1100" dirty="0" err="1">
                <a:latin typeface="Arial" panose="020B0604020202020204" pitchFamily="34" charset="0"/>
              </a:rPr>
              <a:t>Bruman</a:t>
            </a:r>
            <a:r>
              <a:rPr lang="en-US" altLang="en-US" sz="1100" dirty="0">
                <a:latin typeface="Arial" panose="020B0604020202020204" pitchFamily="34" charset="0"/>
              </a:rPr>
              <a:t> (2000)</a:t>
            </a:r>
            <a:r>
              <a:rPr lang="en-US" altLang="en-US" sz="1100" i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 i="1" dirty="0">
                <a:latin typeface="Arial" panose="020B0604020202020204" pitchFamily="34" charset="0"/>
              </a:rPr>
              <a:t>Alcohol in Ancient Mexico</a:t>
            </a:r>
            <a:r>
              <a:rPr lang="en-US" altLang="en-US" sz="1100" dirty="0">
                <a:latin typeface="Arial" panose="020B0604020202020204" pitchFamily="34" charset="0"/>
              </a:rPr>
              <a:t>, p. 13</a:t>
            </a:r>
            <a:endParaRPr lang="en-US" altLang="en-US" sz="1100" i="1" dirty="0">
              <a:latin typeface="Arial" panose="020B0604020202020204" pitchFamily="34" charset="0"/>
            </a:endParaRPr>
          </a:p>
        </p:txBody>
      </p:sp>
      <p:sp>
        <p:nvSpPr>
          <p:cNvPr id="20486" name="TextBox 3">
            <a:extLst>
              <a:ext uri="{FF2B5EF4-FFF2-40B4-BE49-F238E27FC236}">
                <a16:creationId xmlns:a16="http://schemas.microsoft.com/office/drawing/2014/main" id="{572999DB-5A6A-D167-D7A9-D5D548598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2" y="6481765"/>
            <a:ext cx="48688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latin typeface="Arial" panose="020B0604020202020204" pitchFamily="34" charset="0"/>
              </a:rPr>
              <a:t>Apache Woman Preparing Dried Agave for Storage (ASM Neg. 18208) </a:t>
            </a:r>
          </a:p>
        </p:txBody>
      </p:sp>
      <p:sp>
        <p:nvSpPr>
          <p:cNvPr id="20487" name="TextBox 1">
            <a:extLst>
              <a:ext uri="{FF2B5EF4-FFF2-40B4-BE49-F238E27FC236}">
                <a16:creationId xmlns:a16="http://schemas.microsoft.com/office/drawing/2014/main" id="{324C016F-BA70-10C4-1C47-BEF9FC4BC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381002"/>
            <a:ext cx="29770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Agave for Food 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Alcoholic Beverages</a:t>
            </a:r>
          </a:p>
        </p:txBody>
      </p:sp>
      <p:sp>
        <p:nvSpPr>
          <p:cNvPr id="20488" name="TextBox 2">
            <a:extLst>
              <a:ext uri="{FF2B5EF4-FFF2-40B4-BE49-F238E27FC236}">
                <a16:creationId xmlns:a16="http://schemas.microsoft.com/office/drawing/2014/main" id="{502E00CB-D131-3D39-FCB8-1D29C8DA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226" y="1295401"/>
            <a:ext cx="3787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Baked Agave Hearts Sold as Sweets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in </a:t>
            </a:r>
            <a:r>
              <a:rPr lang="en-US" altLang="en-US" sz="1200" dirty="0" err="1">
                <a:latin typeface="Arial" panose="020B0604020202020204" pitchFamily="34" charset="0"/>
              </a:rPr>
              <a:t>Guaymas</a:t>
            </a:r>
            <a:r>
              <a:rPr lang="en-US" altLang="en-US" sz="1200" dirty="0">
                <a:latin typeface="Arial" panose="020B0604020202020204" pitchFamily="34" charset="0"/>
              </a:rPr>
              <a:t>, Sonora </a:t>
            </a:r>
          </a:p>
        </p:txBody>
      </p:sp>
      <p:sp>
        <p:nvSpPr>
          <p:cNvPr id="20489" name="TextBox 3">
            <a:extLst>
              <a:ext uri="{FF2B5EF4-FFF2-40B4-BE49-F238E27FC236}">
                <a16:creationId xmlns:a16="http://schemas.microsoft.com/office/drawing/2014/main" id="{B9CB4A80-0827-EA93-3ECE-3737DF667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2" y="2792414"/>
            <a:ext cx="3344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Fermented Agave Beverages Related to Continuum of Mesoamerican Ritual Practices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5E01FE-B49F-0ED9-F269-FEBD13941B41}"/>
              </a:ext>
            </a:extLst>
          </p:cNvPr>
          <p:cNvSpPr txBox="1"/>
          <p:nvPr/>
        </p:nvSpPr>
        <p:spPr>
          <a:xfrm>
            <a:off x="6934201" y="1981201"/>
            <a:ext cx="2481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Agave Syrup Made from Baked Heart</a:t>
            </a:r>
          </a:p>
        </p:txBody>
      </p:sp>
    </p:spTree>
    <p:extLst>
      <p:ext uri="{BB962C8B-B14F-4D97-AF65-F5344CB8AC3E}">
        <p14:creationId xmlns:p14="http://schemas.microsoft.com/office/powerpoint/2010/main" val="2122094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 bwMode="auto">
          <a:xfrm>
            <a:off x="2084436" y="6602715"/>
            <a:ext cx="6214415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6416102" y="2719813"/>
            <a:ext cx="1066800" cy="67854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5882702" y="5158213"/>
            <a:ext cx="0" cy="9906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5191643" y="3094183"/>
            <a:ext cx="1523981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atin typeface="Arial"/>
                <a:ea typeface="ＭＳ Ｐゴシック" charset="0"/>
              </a:rPr>
              <a:t>Agave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82902" y="2509407"/>
            <a:ext cx="1447800" cy="5847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latin typeface="Arial"/>
                <a:ea typeface="ＭＳ Ｐゴシック" charset="0"/>
              </a:rPr>
              <a:t>Pulque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0702" y="4649637"/>
            <a:ext cx="1524000" cy="5847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latin typeface="Arial"/>
                <a:ea typeface="ＭＳ Ｐゴシック" charset="0"/>
              </a:rPr>
              <a:t>Mezcal</a:t>
            </a:r>
            <a:endParaRPr lang="en-US" sz="3200" dirty="0">
              <a:latin typeface="Arial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502" y="6148813"/>
            <a:ext cx="1524000" cy="5847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>
                <a:latin typeface="Arial"/>
                <a:ea typeface="ＭＳ Ｐゴシック" charset="0"/>
              </a:rPr>
              <a:t>Tequila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9103" y="6148813"/>
            <a:ext cx="1524000" cy="5847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 err="1">
                <a:latin typeface="Arial"/>
                <a:ea typeface="ＭＳ Ｐゴシック" charset="0"/>
              </a:rPr>
              <a:t>Mezcal</a:t>
            </a:r>
            <a:endParaRPr lang="en-US" sz="3200" i="1" dirty="0"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0102" y="6148813"/>
            <a:ext cx="1981200" cy="5847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 err="1">
                <a:latin typeface="Arial"/>
                <a:ea typeface="ＭＳ Ｐゴシック" charset="0"/>
              </a:rPr>
              <a:t>Bacanora</a:t>
            </a:r>
            <a:endParaRPr lang="en-US" sz="3200" i="1" dirty="0">
              <a:latin typeface="Arial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6530" y="6148813"/>
            <a:ext cx="1524000" cy="5847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 err="1">
                <a:latin typeface="Arial"/>
                <a:ea typeface="ＭＳ Ｐゴシック" charset="0"/>
              </a:rPr>
              <a:t>Raicilla</a:t>
            </a:r>
            <a:endParaRPr lang="en-US" sz="3200" i="1" dirty="0">
              <a:latin typeface="Arial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3902" y="6151866"/>
            <a:ext cx="3413698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 err="1">
                <a:latin typeface="Arial"/>
                <a:ea typeface="ＭＳ Ｐゴシック" charset="0"/>
              </a:rPr>
              <a:t>Tobalá</a:t>
            </a:r>
            <a:r>
              <a:rPr lang="en-US" sz="3200" i="1" dirty="0">
                <a:latin typeface="Arial"/>
                <a:ea typeface="ＭＳ Ｐゴシック" charset="0"/>
              </a:rPr>
              <a:t>, </a:t>
            </a:r>
            <a:r>
              <a:rPr lang="en-US" sz="2800" i="1" dirty="0">
                <a:latin typeface="Arial"/>
                <a:ea typeface="ＭＳ Ｐゴシック" charset="0"/>
              </a:rPr>
              <a:t>and others</a:t>
            </a:r>
            <a:endParaRPr lang="en-US" sz="3200" i="1" dirty="0">
              <a:latin typeface="Arial"/>
              <a:ea typeface="ＭＳ Ｐゴシック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882702" y="3659037"/>
            <a:ext cx="0" cy="9906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7" descr="vintage_pulq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86" y="3094183"/>
            <a:ext cx="3296516" cy="269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 descr="http://c1.staticflickr.com/1/48/147953530_7cc051fc4f_z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8" y="2919445"/>
            <a:ext cx="3550177" cy="269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lip_image001">
            <a:extLst>
              <a:ext uri="{FF2B5EF4-FFF2-40B4-BE49-F238E27FC236}">
                <a16:creationId xmlns:a16="http://schemas.microsoft.com/office/drawing/2014/main" id="{6387196E-426F-093F-B053-BC248B3CA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57" y="7523077"/>
            <a:ext cx="2652551" cy="22320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lip_image001">
            <a:extLst>
              <a:ext uri="{FF2B5EF4-FFF2-40B4-BE49-F238E27FC236}">
                <a16:creationId xmlns:a16="http://schemas.microsoft.com/office/drawing/2014/main" id="{C1179901-BE9A-357F-642F-6CFFAECE1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980" y="150496"/>
            <a:ext cx="2652551" cy="22320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ooked-agave_3453_r2">
            <a:extLst>
              <a:ext uri="{FF2B5EF4-FFF2-40B4-BE49-F238E27FC236}">
                <a16:creationId xmlns:a16="http://schemas.microsoft.com/office/drawing/2014/main" id="{3504DF89-C239-8B50-3509-C1DDFE630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23" y="248570"/>
            <a:ext cx="3527388" cy="234446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7763C1-57C4-CBFB-851F-C21A8ACD0B08}"/>
              </a:ext>
            </a:extLst>
          </p:cNvPr>
          <p:cNvCxnSpPr/>
          <p:nvPr/>
        </p:nvCxnSpPr>
        <p:spPr bwMode="auto">
          <a:xfrm>
            <a:off x="5862692" y="2097739"/>
            <a:ext cx="0" cy="9906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609BA06-86D1-FAA8-EDCD-4DF413F0271A}"/>
              </a:ext>
            </a:extLst>
          </p:cNvPr>
          <p:cNvSpPr txBox="1"/>
          <p:nvPr/>
        </p:nvSpPr>
        <p:spPr>
          <a:xfrm>
            <a:off x="4592020" y="1546661"/>
            <a:ext cx="3942447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latin typeface="Arial"/>
                <a:ea typeface="ＭＳ Ｐゴシック" charset="0"/>
              </a:rPr>
              <a:t>Wine/tiswín/tepache</a:t>
            </a:r>
          </a:p>
        </p:txBody>
      </p:sp>
    </p:spTree>
    <p:extLst>
      <p:ext uri="{BB962C8B-B14F-4D97-AF65-F5344CB8AC3E}">
        <p14:creationId xmlns:p14="http://schemas.microsoft.com/office/powerpoint/2010/main" val="99414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ohokam fields painting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394" y="1838960"/>
            <a:ext cx="11178682" cy="452451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297681" y="6363474"/>
            <a:ext cx="82674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Scott Seibel, Seibel Studios, http://www.seibelstudio.com/blog/?p=104</a:t>
            </a:r>
          </a:p>
        </p:txBody>
      </p:sp>
      <p:sp>
        <p:nvSpPr>
          <p:cNvPr id="4" name="Rectangle 3"/>
          <p:cNvSpPr/>
          <p:nvPr/>
        </p:nvSpPr>
        <p:spPr>
          <a:xfrm>
            <a:off x="456332" y="77585"/>
            <a:ext cx="1134680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algn="ctr">
              <a:lnSpc>
                <a:spcPct val="120000"/>
              </a:lnSpc>
              <a:spcBef>
                <a:spcPts val="600"/>
              </a:spcBef>
            </a:pPr>
            <a:r>
              <a:rPr lang="en-US" sz="3200" dirty="0"/>
              <a:t>“The ease … humans can cultivate and transport agaves with rhizomatous offsets would enable ancient farmers to quickly select and perpetuate agave genetic variants” (Gentry 1982)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42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4863" y="296419"/>
            <a:ext cx="4259970" cy="78898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Food – Used for 9,000 – 10,000 years!</a:t>
            </a:r>
          </a:p>
        </p:txBody>
      </p:sp>
      <p:pic>
        <p:nvPicPr>
          <p:cNvPr id="19463" name="Picture 17" descr="P12600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2" y="1394874"/>
            <a:ext cx="4059221" cy="503674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06 mckelveyan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833" y="788988"/>
            <a:ext cx="2318617" cy="244108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06 pit with A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45" y="3391592"/>
            <a:ext cx="2344594" cy="30428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ooked-agave_3453_r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05005" y="2284276"/>
            <a:ext cx="4986297" cy="3314063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C:\Documents and Settings\cannonca\My Documents\My Pictures\Agave Pounding\IMG_27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919" y="3586973"/>
            <a:ext cx="3763913" cy="284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 descr="C:\Documents and Settings\cannonca\My Documents\My Pictures\Ethnobot Agave Hrvs-Rst\IMG_26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919" y="710845"/>
            <a:ext cx="3763913" cy="296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8212810" y="3680465"/>
            <a:ext cx="2970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Photos courtesy of Carrie Cannon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150" y="1331368"/>
            <a:ext cx="4812315" cy="513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5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28" y="1583691"/>
            <a:ext cx="6237201" cy="4677901"/>
          </a:xfrm>
          <a:ln w="381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65513" y="216131"/>
            <a:ext cx="11211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The “buffalo of the region”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" y="1249656"/>
            <a:ext cx="4008923" cy="53459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81853" y="843775"/>
            <a:ext cx="4334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Archaeobotanist Phil Dering </a:t>
            </a:r>
          </a:p>
        </p:txBody>
      </p:sp>
    </p:spTree>
    <p:extLst>
      <p:ext uri="{BB962C8B-B14F-4D97-AF65-F5344CB8AC3E}">
        <p14:creationId xmlns:p14="http://schemas.microsoft.com/office/powerpoint/2010/main" val="139238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139976" y="3464242"/>
            <a:ext cx="105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shawii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545" y="0"/>
            <a:ext cx="5031399" cy="692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99097" y="236541"/>
            <a:ext cx="5872943" cy="5681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Agaves in Sonoran Desert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Important to all groups who 	accessed plants through 	harvesting and trade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Nutritious food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Calcium, dietary fiber, 	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fructans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	Good source of iron, 	potassium, calories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43900" y="976745"/>
            <a:ext cx="229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utahensis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parryi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0814" y="1765950"/>
            <a:ext cx="1617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chrysantha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parryi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palmeri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1435" y="1778691"/>
            <a:ext cx="1165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simplex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9431" y="2746715"/>
            <a:ext cx="3735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simplex, 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palmeri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shrevei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parryi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zebra, 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pelona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fortiflora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colorata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cerulata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chrysoglossa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3560" y="1748419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deserti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44694" y="3874850"/>
            <a:ext cx="3006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subsimplex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angustifolia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0652" y="2438517"/>
            <a:ext cx="1210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deserti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moranii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51505" y="3146816"/>
            <a:ext cx="12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cerulata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2130" y="4832343"/>
            <a:ext cx="1645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gigantensis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sobria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87157" y="4092279"/>
            <a:ext cx="147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sebastiana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66909" y="5591146"/>
            <a:ext cx="1034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sobria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66909" y="5960478"/>
            <a:ext cx="2863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capensis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promontory,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sobria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9623" y="4335532"/>
            <a:ext cx="1793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vizcainoensis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cerulata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76725" y="3784594"/>
            <a:ext cx="12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cerulata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701892" y="4717473"/>
            <a:ext cx="1714744" cy="2244436"/>
          </a:xfrm>
          <a:custGeom>
            <a:avLst/>
            <a:gdLst>
              <a:gd name="connsiteX0" fmla="*/ 72981 w 1714744"/>
              <a:gd name="connsiteY0" fmla="*/ 20782 h 2244436"/>
              <a:gd name="connsiteX1" fmla="*/ 208063 w 1714744"/>
              <a:gd name="connsiteY1" fmla="*/ 10391 h 2244436"/>
              <a:gd name="connsiteX2" fmla="*/ 239235 w 1714744"/>
              <a:gd name="connsiteY2" fmla="*/ 0 h 2244436"/>
              <a:gd name="connsiteX3" fmla="*/ 706826 w 1714744"/>
              <a:gd name="connsiteY3" fmla="*/ 10391 h 2244436"/>
              <a:gd name="connsiteX4" fmla="*/ 789953 w 1714744"/>
              <a:gd name="connsiteY4" fmla="*/ 31172 h 2244436"/>
              <a:gd name="connsiteX5" fmla="*/ 831517 w 1714744"/>
              <a:gd name="connsiteY5" fmla="*/ 51954 h 2244436"/>
              <a:gd name="connsiteX6" fmla="*/ 904253 w 1714744"/>
              <a:gd name="connsiteY6" fmla="*/ 72736 h 2244436"/>
              <a:gd name="connsiteX7" fmla="*/ 945817 w 1714744"/>
              <a:gd name="connsiteY7" fmla="*/ 93518 h 2244436"/>
              <a:gd name="connsiteX8" fmla="*/ 997772 w 1714744"/>
              <a:gd name="connsiteY8" fmla="*/ 114300 h 2244436"/>
              <a:gd name="connsiteX9" fmla="*/ 1028944 w 1714744"/>
              <a:gd name="connsiteY9" fmla="*/ 145472 h 2244436"/>
              <a:gd name="connsiteX10" fmla="*/ 1091290 w 1714744"/>
              <a:gd name="connsiteY10" fmla="*/ 166254 h 2244436"/>
              <a:gd name="connsiteX11" fmla="*/ 1247153 w 1714744"/>
              <a:gd name="connsiteY11" fmla="*/ 187036 h 2244436"/>
              <a:gd name="connsiteX12" fmla="*/ 1278326 w 1714744"/>
              <a:gd name="connsiteY12" fmla="*/ 207818 h 2244436"/>
              <a:gd name="connsiteX13" fmla="*/ 1309499 w 1714744"/>
              <a:gd name="connsiteY13" fmla="*/ 218209 h 2244436"/>
              <a:gd name="connsiteX14" fmla="*/ 1330281 w 1714744"/>
              <a:gd name="connsiteY14" fmla="*/ 249382 h 2244436"/>
              <a:gd name="connsiteX15" fmla="*/ 1392626 w 1714744"/>
              <a:gd name="connsiteY15" fmla="*/ 290945 h 2244436"/>
              <a:gd name="connsiteX16" fmla="*/ 1423799 w 1714744"/>
              <a:gd name="connsiteY16" fmla="*/ 311727 h 2244436"/>
              <a:gd name="connsiteX17" fmla="*/ 1486144 w 1714744"/>
              <a:gd name="connsiteY17" fmla="*/ 374072 h 2244436"/>
              <a:gd name="connsiteX18" fmla="*/ 1517317 w 1714744"/>
              <a:gd name="connsiteY18" fmla="*/ 384463 h 2244436"/>
              <a:gd name="connsiteX19" fmla="*/ 1610835 w 1714744"/>
              <a:gd name="connsiteY19" fmla="*/ 457200 h 2244436"/>
              <a:gd name="connsiteX20" fmla="*/ 1652399 w 1714744"/>
              <a:gd name="connsiteY20" fmla="*/ 519545 h 2244436"/>
              <a:gd name="connsiteX21" fmla="*/ 1662790 w 1714744"/>
              <a:gd name="connsiteY21" fmla="*/ 571500 h 2244436"/>
              <a:gd name="connsiteX22" fmla="*/ 1673181 w 1714744"/>
              <a:gd name="connsiteY22" fmla="*/ 696191 h 2244436"/>
              <a:gd name="connsiteX23" fmla="*/ 1693963 w 1714744"/>
              <a:gd name="connsiteY23" fmla="*/ 727363 h 2244436"/>
              <a:gd name="connsiteX24" fmla="*/ 1714744 w 1714744"/>
              <a:gd name="connsiteY24" fmla="*/ 768927 h 2244436"/>
              <a:gd name="connsiteX25" fmla="*/ 1693963 w 1714744"/>
              <a:gd name="connsiteY25" fmla="*/ 841663 h 2244436"/>
              <a:gd name="connsiteX26" fmla="*/ 1673181 w 1714744"/>
              <a:gd name="connsiteY26" fmla="*/ 904009 h 2244436"/>
              <a:gd name="connsiteX27" fmla="*/ 1642008 w 1714744"/>
              <a:gd name="connsiteY27" fmla="*/ 935182 h 2244436"/>
              <a:gd name="connsiteX28" fmla="*/ 1631617 w 1714744"/>
              <a:gd name="connsiteY28" fmla="*/ 997527 h 2244436"/>
              <a:gd name="connsiteX29" fmla="*/ 1610835 w 1714744"/>
              <a:gd name="connsiteY29" fmla="*/ 1080654 h 2244436"/>
              <a:gd name="connsiteX30" fmla="*/ 1621226 w 1714744"/>
              <a:gd name="connsiteY30" fmla="*/ 1288472 h 2244436"/>
              <a:gd name="connsiteX31" fmla="*/ 1610835 w 1714744"/>
              <a:gd name="connsiteY31" fmla="*/ 1548245 h 2244436"/>
              <a:gd name="connsiteX32" fmla="*/ 1600444 w 1714744"/>
              <a:gd name="connsiteY32" fmla="*/ 1579418 h 2244436"/>
              <a:gd name="connsiteX33" fmla="*/ 1590053 w 1714744"/>
              <a:gd name="connsiteY33" fmla="*/ 1652154 h 2244436"/>
              <a:gd name="connsiteX34" fmla="*/ 1569272 w 1714744"/>
              <a:gd name="connsiteY34" fmla="*/ 1714500 h 2244436"/>
              <a:gd name="connsiteX35" fmla="*/ 1558881 w 1714744"/>
              <a:gd name="connsiteY35" fmla="*/ 1756063 h 2244436"/>
              <a:gd name="connsiteX36" fmla="*/ 1538099 w 1714744"/>
              <a:gd name="connsiteY36" fmla="*/ 1818409 h 2244436"/>
              <a:gd name="connsiteX37" fmla="*/ 1527708 w 1714744"/>
              <a:gd name="connsiteY37" fmla="*/ 1859972 h 2244436"/>
              <a:gd name="connsiteX38" fmla="*/ 1517317 w 1714744"/>
              <a:gd name="connsiteY38" fmla="*/ 1891145 h 2244436"/>
              <a:gd name="connsiteX39" fmla="*/ 1486144 w 1714744"/>
              <a:gd name="connsiteY39" fmla="*/ 1922318 h 2244436"/>
              <a:gd name="connsiteX40" fmla="*/ 1434190 w 1714744"/>
              <a:gd name="connsiteY40" fmla="*/ 2015836 h 2244436"/>
              <a:gd name="connsiteX41" fmla="*/ 1413408 w 1714744"/>
              <a:gd name="connsiteY41" fmla="*/ 2047009 h 2244436"/>
              <a:gd name="connsiteX42" fmla="*/ 1382235 w 1714744"/>
              <a:gd name="connsiteY42" fmla="*/ 2067791 h 2244436"/>
              <a:gd name="connsiteX43" fmla="*/ 1299108 w 1714744"/>
              <a:gd name="connsiteY43" fmla="*/ 2119745 h 2244436"/>
              <a:gd name="connsiteX44" fmla="*/ 1236763 w 1714744"/>
              <a:gd name="connsiteY44" fmla="*/ 2150918 h 2244436"/>
              <a:gd name="connsiteX45" fmla="*/ 1195199 w 1714744"/>
              <a:gd name="connsiteY45" fmla="*/ 2171700 h 2244436"/>
              <a:gd name="connsiteX46" fmla="*/ 1112072 w 1714744"/>
              <a:gd name="connsiteY46" fmla="*/ 2182091 h 2244436"/>
              <a:gd name="connsiteX47" fmla="*/ 748390 w 1714744"/>
              <a:gd name="connsiteY47" fmla="*/ 2202872 h 2244436"/>
              <a:gd name="connsiteX48" fmla="*/ 623699 w 1714744"/>
              <a:gd name="connsiteY48" fmla="*/ 2223654 h 2244436"/>
              <a:gd name="connsiteX49" fmla="*/ 561353 w 1714744"/>
              <a:gd name="connsiteY49" fmla="*/ 2234045 h 2244436"/>
              <a:gd name="connsiteX50" fmla="*/ 488617 w 1714744"/>
              <a:gd name="connsiteY50" fmla="*/ 2244436 h 2244436"/>
              <a:gd name="connsiteX51" fmla="*/ 135326 w 1714744"/>
              <a:gd name="connsiteY51" fmla="*/ 2234045 h 2244436"/>
              <a:gd name="connsiteX52" fmla="*/ 114544 w 1714744"/>
              <a:gd name="connsiteY52" fmla="*/ 2182091 h 2244436"/>
              <a:gd name="connsiteX53" fmla="*/ 93763 w 1714744"/>
              <a:gd name="connsiteY53" fmla="*/ 2078182 h 2244436"/>
              <a:gd name="connsiteX54" fmla="*/ 83372 w 1714744"/>
              <a:gd name="connsiteY54" fmla="*/ 2047009 h 2244436"/>
              <a:gd name="connsiteX55" fmla="*/ 72981 w 1714744"/>
              <a:gd name="connsiteY55" fmla="*/ 2005445 h 2244436"/>
              <a:gd name="connsiteX56" fmla="*/ 52199 w 1714744"/>
              <a:gd name="connsiteY56" fmla="*/ 1974272 h 2244436"/>
              <a:gd name="connsiteX57" fmla="*/ 31417 w 1714744"/>
              <a:gd name="connsiteY57" fmla="*/ 1808018 h 2244436"/>
              <a:gd name="connsiteX58" fmla="*/ 10635 w 1714744"/>
              <a:gd name="connsiteY58" fmla="*/ 1662545 h 2244436"/>
              <a:gd name="connsiteX59" fmla="*/ 244 w 1714744"/>
              <a:gd name="connsiteY59" fmla="*/ 1537854 h 2244436"/>
              <a:gd name="connsiteX60" fmla="*/ 21026 w 1714744"/>
              <a:gd name="connsiteY60" fmla="*/ 1423554 h 2244436"/>
              <a:gd name="connsiteX61" fmla="*/ 31417 w 1714744"/>
              <a:gd name="connsiteY61" fmla="*/ 1340427 h 2244436"/>
              <a:gd name="connsiteX62" fmla="*/ 41808 w 1714744"/>
              <a:gd name="connsiteY62" fmla="*/ 987136 h 2244436"/>
              <a:gd name="connsiteX63" fmla="*/ 31417 w 1714744"/>
              <a:gd name="connsiteY63" fmla="*/ 852054 h 2244436"/>
              <a:gd name="connsiteX64" fmla="*/ 41808 w 1714744"/>
              <a:gd name="connsiteY64" fmla="*/ 124691 h 2244436"/>
              <a:gd name="connsiteX65" fmla="*/ 72981 w 1714744"/>
              <a:gd name="connsiteY65" fmla="*/ 20782 h 22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714744" h="2244436">
                <a:moveTo>
                  <a:pt x="72981" y="20782"/>
                </a:moveTo>
                <a:cubicBezTo>
                  <a:pt x="100690" y="1732"/>
                  <a:pt x="163251" y="15993"/>
                  <a:pt x="208063" y="10391"/>
                </a:cubicBezTo>
                <a:cubicBezTo>
                  <a:pt x="218931" y="9032"/>
                  <a:pt x="228282" y="0"/>
                  <a:pt x="239235" y="0"/>
                </a:cubicBezTo>
                <a:cubicBezTo>
                  <a:pt x="395137" y="0"/>
                  <a:pt x="550962" y="6927"/>
                  <a:pt x="706826" y="10391"/>
                </a:cubicBezTo>
                <a:cubicBezTo>
                  <a:pt x="734535" y="17318"/>
                  <a:pt x="764407" y="18399"/>
                  <a:pt x="789953" y="31172"/>
                </a:cubicBezTo>
                <a:cubicBezTo>
                  <a:pt x="803808" y="38099"/>
                  <a:pt x="817013" y="46515"/>
                  <a:pt x="831517" y="51954"/>
                </a:cubicBezTo>
                <a:cubicBezTo>
                  <a:pt x="901824" y="78319"/>
                  <a:pt x="845638" y="47615"/>
                  <a:pt x="904253" y="72736"/>
                </a:cubicBezTo>
                <a:cubicBezTo>
                  <a:pt x="918491" y="78838"/>
                  <a:pt x="931662" y="87227"/>
                  <a:pt x="945817" y="93518"/>
                </a:cubicBezTo>
                <a:cubicBezTo>
                  <a:pt x="962862" y="101093"/>
                  <a:pt x="980454" y="107373"/>
                  <a:pt x="997772" y="114300"/>
                </a:cubicBezTo>
                <a:cubicBezTo>
                  <a:pt x="1008163" y="124691"/>
                  <a:pt x="1016099" y="138336"/>
                  <a:pt x="1028944" y="145472"/>
                </a:cubicBezTo>
                <a:cubicBezTo>
                  <a:pt x="1048093" y="156110"/>
                  <a:pt x="1070508" y="159327"/>
                  <a:pt x="1091290" y="166254"/>
                </a:cubicBezTo>
                <a:cubicBezTo>
                  <a:pt x="1162030" y="189834"/>
                  <a:pt x="1111548" y="175735"/>
                  <a:pt x="1247153" y="187036"/>
                </a:cubicBezTo>
                <a:cubicBezTo>
                  <a:pt x="1257544" y="193963"/>
                  <a:pt x="1267156" y="202233"/>
                  <a:pt x="1278326" y="207818"/>
                </a:cubicBezTo>
                <a:cubicBezTo>
                  <a:pt x="1288123" y="212716"/>
                  <a:pt x="1300946" y="211367"/>
                  <a:pt x="1309499" y="218209"/>
                </a:cubicBezTo>
                <a:cubicBezTo>
                  <a:pt x="1319251" y="226010"/>
                  <a:pt x="1320882" y="241158"/>
                  <a:pt x="1330281" y="249382"/>
                </a:cubicBezTo>
                <a:cubicBezTo>
                  <a:pt x="1349078" y="265829"/>
                  <a:pt x="1371844" y="277091"/>
                  <a:pt x="1392626" y="290945"/>
                </a:cubicBezTo>
                <a:cubicBezTo>
                  <a:pt x="1403017" y="297872"/>
                  <a:pt x="1414968" y="302896"/>
                  <a:pt x="1423799" y="311727"/>
                </a:cubicBezTo>
                <a:cubicBezTo>
                  <a:pt x="1444581" y="332509"/>
                  <a:pt x="1458262" y="364778"/>
                  <a:pt x="1486144" y="374072"/>
                </a:cubicBezTo>
                <a:cubicBezTo>
                  <a:pt x="1496535" y="377536"/>
                  <a:pt x="1507742" y="379144"/>
                  <a:pt x="1517317" y="384463"/>
                </a:cubicBezTo>
                <a:cubicBezTo>
                  <a:pt x="1548066" y="401546"/>
                  <a:pt x="1587785" y="427564"/>
                  <a:pt x="1610835" y="457200"/>
                </a:cubicBezTo>
                <a:cubicBezTo>
                  <a:pt x="1626169" y="476915"/>
                  <a:pt x="1652399" y="519545"/>
                  <a:pt x="1652399" y="519545"/>
                </a:cubicBezTo>
                <a:cubicBezTo>
                  <a:pt x="1655863" y="536863"/>
                  <a:pt x="1660726" y="553960"/>
                  <a:pt x="1662790" y="571500"/>
                </a:cubicBezTo>
                <a:cubicBezTo>
                  <a:pt x="1667663" y="612922"/>
                  <a:pt x="1665001" y="655293"/>
                  <a:pt x="1673181" y="696191"/>
                </a:cubicBezTo>
                <a:cubicBezTo>
                  <a:pt x="1675630" y="708437"/>
                  <a:pt x="1687767" y="716520"/>
                  <a:pt x="1693963" y="727363"/>
                </a:cubicBezTo>
                <a:cubicBezTo>
                  <a:pt x="1701648" y="740812"/>
                  <a:pt x="1707817" y="755072"/>
                  <a:pt x="1714744" y="768927"/>
                </a:cubicBezTo>
                <a:cubicBezTo>
                  <a:pt x="1679822" y="873692"/>
                  <a:pt x="1733105" y="711188"/>
                  <a:pt x="1693963" y="841663"/>
                </a:cubicBezTo>
                <a:cubicBezTo>
                  <a:pt x="1687668" y="862645"/>
                  <a:pt x="1688671" y="888519"/>
                  <a:pt x="1673181" y="904009"/>
                </a:cubicBezTo>
                <a:lnTo>
                  <a:pt x="1642008" y="935182"/>
                </a:lnTo>
                <a:cubicBezTo>
                  <a:pt x="1638544" y="955964"/>
                  <a:pt x="1636031" y="976926"/>
                  <a:pt x="1631617" y="997527"/>
                </a:cubicBezTo>
                <a:cubicBezTo>
                  <a:pt x="1625632" y="1025455"/>
                  <a:pt x="1611854" y="1052110"/>
                  <a:pt x="1610835" y="1080654"/>
                </a:cubicBezTo>
                <a:cubicBezTo>
                  <a:pt x="1608359" y="1149969"/>
                  <a:pt x="1617762" y="1219199"/>
                  <a:pt x="1621226" y="1288472"/>
                </a:cubicBezTo>
                <a:cubicBezTo>
                  <a:pt x="1617762" y="1375063"/>
                  <a:pt x="1617009" y="1461805"/>
                  <a:pt x="1610835" y="1548245"/>
                </a:cubicBezTo>
                <a:cubicBezTo>
                  <a:pt x="1610055" y="1559170"/>
                  <a:pt x="1602592" y="1568678"/>
                  <a:pt x="1600444" y="1579418"/>
                </a:cubicBezTo>
                <a:cubicBezTo>
                  <a:pt x="1595641" y="1603434"/>
                  <a:pt x="1595560" y="1628290"/>
                  <a:pt x="1590053" y="1652154"/>
                </a:cubicBezTo>
                <a:cubicBezTo>
                  <a:pt x="1585127" y="1673499"/>
                  <a:pt x="1574585" y="1693248"/>
                  <a:pt x="1569272" y="1714500"/>
                </a:cubicBezTo>
                <a:cubicBezTo>
                  <a:pt x="1565808" y="1728354"/>
                  <a:pt x="1562985" y="1742385"/>
                  <a:pt x="1558881" y="1756063"/>
                </a:cubicBezTo>
                <a:cubicBezTo>
                  <a:pt x="1552586" y="1777045"/>
                  <a:pt x="1543412" y="1797157"/>
                  <a:pt x="1538099" y="1818409"/>
                </a:cubicBezTo>
                <a:cubicBezTo>
                  <a:pt x="1534635" y="1832263"/>
                  <a:pt x="1531631" y="1846241"/>
                  <a:pt x="1527708" y="1859972"/>
                </a:cubicBezTo>
                <a:cubicBezTo>
                  <a:pt x="1524699" y="1870504"/>
                  <a:pt x="1523393" y="1882031"/>
                  <a:pt x="1517317" y="1891145"/>
                </a:cubicBezTo>
                <a:cubicBezTo>
                  <a:pt x="1509166" y="1903372"/>
                  <a:pt x="1496535" y="1911927"/>
                  <a:pt x="1486144" y="1922318"/>
                </a:cubicBezTo>
                <a:cubicBezTo>
                  <a:pt x="1467855" y="1977186"/>
                  <a:pt x="1481829" y="1944378"/>
                  <a:pt x="1434190" y="2015836"/>
                </a:cubicBezTo>
                <a:cubicBezTo>
                  <a:pt x="1427263" y="2026227"/>
                  <a:pt x="1423799" y="2040082"/>
                  <a:pt x="1413408" y="2047009"/>
                </a:cubicBezTo>
                <a:lnTo>
                  <a:pt x="1382235" y="2067791"/>
                </a:lnTo>
                <a:cubicBezTo>
                  <a:pt x="1332383" y="2142567"/>
                  <a:pt x="1402978" y="2050498"/>
                  <a:pt x="1299108" y="2119745"/>
                </a:cubicBezTo>
                <a:cubicBezTo>
                  <a:pt x="1239202" y="2159682"/>
                  <a:pt x="1296990" y="2125106"/>
                  <a:pt x="1236763" y="2150918"/>
                </a:cubicBezTo>
                <a:cubicBezTo>
                  <a:pt x="1222525" y="2157020"/>
                  <a:pt x="1210226" y="2167943"/>
                  <a:pt x="1195199" y="2171700"/>
                </a:cubicBezTo>
                <a:cubicBezTo>
                  <a:pt x="1168108" y="2178473"/>
                  <a:pt x="1139752" y="2178400"/>
                  <a:pt x="1112072" y="2182091"/>
                </a:cubicBezTo>
                <a:cubicBezTo>
                  <a:pt x="926800" y="2206794"/>
                  <a:pt x="1129057" y="2189278"/>
                  <a:pt x="748390" y="2202872"/>
                </a:cubicBezTo>
                <a:cubicBezTo>
                  <a:pt x="671442" y="2222109"/>
                  <a:pt x="737213" y="2207438"/>
                  <a:pt x="623699" y="2223654"/>
                </a:cubicBezTo>
                <a:cubicBezTo>
                  <a:pt x="602842" y="2226634"/>
                  <a:pt x="582177" y="2230841"/>
                  <a:pt x="561353" y="2234045"/>
                </a:cubicBezTo>
                <a:cubicBezTo>
                  <a:pt x="537146" y="2237769"/>
                  <a:pt x="512862" y="2240972"/>
                  <a:pt x="488617" y="2244436"/>
                </a:cubicBezTo>
                <a:cubicBezTo>
                  <a:pt x="370853" y="2240972"/>
                  <a:pt x="252755" y="2243566"/>
                  <a:pt x="135326" y="2234045"/>
                </a:cubicBezTo>
                <a:cubicBezTo>
                  <a:pt x="87383" y="2230158"/>
                  <a:pt x="106919" y="2204965"/>
                  <a:pt x="114544" y="2182091"/>
                </a:cubicBezTo>
                <a:cubicBezTo>
                  <a:pt x="91068" y="2111664"/>
                  <a:pt x="117642" y="2197581"/>
                  <a:pt x="93763" y="2078182"/>
                </a:cubicBezTo>
                <a:cubicBezTo>
                  <a:pt x="91615" y="2067442"/>
                  <a:pt x="86381" y="2057541"/>
                  <a:pt x="83372" y="2047009"/>
                </a:cubicBezTo>
                <a:cubicBezTo>
                  <a:pt x="79449" y="2033277"/>
                  <a:pt x="78607" y="2018571"/>
                  <a:pt x="72981" y="2005445"/>
                </a:cubicBezTo>
                <a:cubicBezTo>
                  <a:pt x="68062" y="1993966"/>
                  <a:pt x="59126" y="1984663"/>
                  <a:pt x="52199" y="1974272"/>
                </a:cubicBezTo>
                <a:cubicBezTo>
                  <a:pt x="45272" y="1918854"/>
                  <a:pt x="36974" y="1863590"/>
                  <a:pt x="31417" y="1808018"/>
                </a:cubicBezTo>
                <a:cubicBezTo>
                  <a:pt x="19605" y="1689899"/>
                  <a:pt x="29468" y="1737879"/>
                  <a:pt x="10635" y="1662545"/>
                </a:cubicBezTo>
                <a:cubicBezTo>
                  <a:pt x="7171" y="1620981"/>
                  <a:pt x="-1568" y="1579522"/>
                  <a:pt x="244" y="1537854"/>
                </a:cubicBezTo>
                <a:cubicBezTo>
                  <a:pt x="1926" y="1499166"/>
                  <a:pt x="14986" y="1461805"/>
                  <a:pt x="21026" y="1423554"/>
                </a:cubicBezTo>
                <a:cubicBezTo>
                  <a:pt x="25381" y="1395971"/>
                  <a:pt x="27953" y="1368136"/>
                  <a:pt x="31417" y="1340427"/>
                </a:cubicBezTo>
                <a:cubicBezTo>
                  <a:pt x="34881" y="1222663"/>
                  <a:pt x="41808" y="1104951"/>
                  <a:pt x="41808" y="987136"/>
                </a:cubicBezTo>
                <a:cubicBezTo>
                  <a:pt x="41808" y="941976"/>
                  <a:pt x="31417" y="897214"/>
                  <a:pt x="31417" y="852054"/>
                </a:cubicBezTo>
                <a:cubicBezTo>
                  <a:pt x="31417" y="609575"/>
                  <a:pt x="32244" y="366981"/>
                  <a:pt x="41808" y="124691"/>
                </a:cubicBezTo>
                <a:cubicBezTo>
                  <a:pt x="44399" y="59059"/>
                  <a:pt x="45272" y="39832"/>
                  <a:pt x="72981" y="2078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628329" y="5638029"/>
            <a:ext cx="105869" cy="117840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65422" y="1386866"/>
            <a:ext cx="16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mckelveyana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2465" y="5911191"/>
            <a:ext cx="1519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 map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Arizona-Sonora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Desert Museum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87" y="-110890"/>
            <a:ext cx="5440557" cy="72540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65810" y="635131"/>
            <a:ext cx="2546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Agave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murpheyi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32387" y="2640"/>
            <a:ext cx="5812264" cy="5835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88851" y="6076615"/>
            <a:ext cx="5812264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70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30400" y="206153"/>
            <a:ext cx="8229600" cy="4841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Arizona Edible Agaves: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8" y="836268"/>
            <a:ext cx="5280916" cy="5337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5339" y="6146094"/>
            <a:ext cx="3276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Non-domesticated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87771" y="6173968"/>
            <a:ext cx="5316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Wild and pre-contact domesticated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439" y="836268"/>
            <a:ext cx="5297109" cy="533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80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71" y="2955669"/>
            <a:ext cx="4692802" cy="35196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4107" y="212368"/>
            <a:ext cx="8548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Close Association with Archaeological </a:t>
            </a:r>
          </a:p>
          <a:p>
            <a:r>
              <a:rPr lang="en-US" sz="3600" dirty="0">
                <a:latin typeface="Calibri" panose="020F0502020204030204" pitchFamily="34" charset="0"/>
              </a:rPr>
              <a:t>     Features That May Include: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496381" y="1600200"/>
            <a:ext cx="4331855" cy="980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Rock piles</a:t>
            </a:r>
          </a:p>
          <a:p>
            <a:pPr marL="0" indent="0">
              <a:buNone/>
            </a:pPr>
            <a:r>
              <a:rPr lang="en-US" sz="3600" dirty="0"/>
              <a:t>Man-made terraces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088AF-289E-E249-BA0A-73040A5C7B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521" y="2347265"/>
            <a:ext cx="4717719" cy="353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72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4583"/>
            <a:ext cx="100330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Howard S. Gentry – “Mutualism by two disparate organisms”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840" y="1991431"/>
            <a:ext cx="4873489" cy="377552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200" dirty="0"/>
              <a:t>“In no other compact a form can one find so many elements of human comfort and civilization!”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200" dirty="0"/>
              <a:t>“Man nurtured agave and agave nurtured man”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60" y="1500146"/>
            <a:ext cx="5911504" cy="4486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7900" y="6258243"/>
            <a:ext cx="1121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Bicentennial Convention of the CSSA in San Diego, 1975, published in the </a:t>
            </a:r>
            <a:r>
              <a:rPr lang="en-US" dirty="0" err="1"/>
              <a:t>Saguaroland</a:t>
            </a:r>
            <a:r>
              <a:rPr lang="en-US" dirty="0"/>
              <a:t> Bulletin 29(7): 80-84.</a:t>
            </a:r>
          </a:p>
        </p:txBody>
      </p:sp>
    </p:spTree>
    <p:extLst>
      <p:ext uri="{BB962C8B-B14F-4D97-AF65-F5344CB8AC3E}">
        <p14:creationId xmlns:p14="http://schemas.microsoft.com/office/powerpoint/2010/main" val="3108786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6230" y="1489092"/>
            <a:ext cx="6282390" cy="305208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/>
              <a:t>Field Houses, dwellings, roasting pits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/>
              <a:t>Macroplant material (leaf fragments, spines, teeth); </a:t>
            </a:r>
            <a:r>
              <a:rPr lang="en-US" sz="3200" dirty="0" err="1"/>
              <a:t>quids</a:t>
            </a:r>
            <a:r>
              <a:rPr lang="en-US" sz="3200" dirty="0"/>
              <a:t>, pollen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3200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249" y="4191001"/>
            <a:ext cx="3840758" cy="225215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8630" y="1653947"/>
            <a:ext cx="3825625" cy="21560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66833" y="6443155"/>
            <a:ext cx="1771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Calibri" panose="020F0502020204030204" pitchFamily="34" charset="0"/>
              </a:rPr>
              <a:t>Fish et al. 1985</a:t>
            </a:r>
          </a:p>
        </p:txBody>
      </p:sp>
      <p:pic>
        <p:nvPicPr>
          <p:cNvPr id="7" name="Picture 6" descr="roasting pit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8908" y="4033136"/>
            <a:ext cx="3805346" cy="2421584"/>
          </a:xfrm>
          <a:prstGeom prst="rect">
            <a:avLst/>
          </a:prstGeom>
          <a:ln>
            <a:noFill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162800" y="6461690"/>
            <a:ext cx="36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/>
              <a:t>Van Buren, </a:t>
            </a:r>
            <a:r>
              <a:rPr lang="en-US" altLang="en-US" sz="1800" dirty="0" err="1"/>
              <a:t>Skibo</a:t>
            </a:r>
            <a:r>
              <a:rPr lang="en-US" altLang="en-US" sz="1800" dirty="0"/>
              <a:t> &amp; Sullivan 1992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96290F6-ED35-6013-F149-11785AFB2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FCC3AF-D4DF-47E8-739E-08D3FADEB9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0" y="755185"/>
            <a:ext cx="7130173" cy="53476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36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7782" y="830835"/>
            <a:ext cx="3934692" cy="2064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3600" dirty="0">
                <a:latin typeface="Calibri" panose="020F0502020204030204" pitchFamily="34" charset="0"/>
              </a:rPr>
              <a:t>Agave processing tools - knives, scrapers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</a:endParaRPr>
          </a:p>
        </p:txBody>
      </p:sp>
      <p:pic>
        <p:nvPicPr>
          <p:cNvPr id="8" name="Picture 7" descr="agave knive tabul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450" y="1469204"/>
            <a:ext cx="4541282" cy="2956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gave pulping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4413" y="2612045"/>
            <a:ext cx="4685993" cy="3095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1888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Asexual Reproduction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07718"/>
            <a:ext cx="7304690" cy="547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98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4885" y="385156"/>
            <a:ext cx="7886700" cy="662072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>
                <a:latin typeface="+mn-lt"/>
              </a:rPr>
              <a:t>Agave </a:t>
            </a:r>
            <a:r>
              <a:rPr lang="en-US" sz="4000" i="1" dirty="0" err="1">
                <a:latin typeface="+mn-lt"/>
              </a:rPr>
              <a:t>murpheyi</a:t>
            </a:r>
            <a:r>
              <a:rPr lang="en-US" sz="4000" i="1" dirty="0">
                <a:latin typeface="+mn-lt"/>
              </a:rPr>
              <a:t> </a:t>
            </a:r>
            <a:r>
              <a:rPr lang="en-US" sz="4000" dirty="0">
                <a:latin typeface="+mn-lt"/>
              </a:rPr>
              <a:t>Bulbils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891" y="1431638"/>
            <a:ext cx="4115472" cy="487957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/>
              <a:t>25% survivorship of detached bulbils with no water for 3 years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/>
              <a:t>Poor dispersal but good establishment in rock piles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/>
              <a:t>Easily traded and moved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3026" y="1431638"/>
            <a:ext cx="5785658" cy="514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03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17" descr="A_page springs inf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21" y="1324841"/>
            <a:ext cx="3540106" cy="467475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69" y="1330614"/>
            <a:ext cx="3501737" cy="466898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7481" y="181841"/>
            <a:ext cx="11326092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000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Long interaction humans and agaves          changes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380338" y="524741"/>
            <a:ext cx="97840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83127" y="58882"/>
            <a:ext cx="11135591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           Produce very little or no fertile seed/fruits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82993" y="6369627"/>
            <a:ext cx="386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Marcela Sandoval Velasco, pers. comm.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53491" y="6224155"/>
            <a:ext cx="4301836" cy="5148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82993" y="6234546"/>
            <a:ext cx="3867533" cy="5148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727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859355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Relatively uniform morphology, </a:t>
            </a:r>
            <a:br>
              <a:rPr lang="en-US" sz="40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low genetic variability</a:t>
            </a:r>
          </a:p>
        </p:txBody>
      </p:sp>
    </p:spTree>
    <p:extLst>
      <p:ext uri="{BB962C8B-B14F-4D97-AF65-F5344CB8AC3E}">
        <p14:creationId xmlns:p14="http://schemas.microsoft.com/office/powerpoint/2010/main" val="3051898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4000" b="1" dirty="0">
                <a:latin typeface="+mn-lt"/>
                <a:ea typeface="ＭＳ Ｐゴシック" charset="0"/>
                <a:cs typeface="ＭＳ Ｐゴシック" charset="0"/>
              </a:rPr>
              <a:t>Traits Selected:</a:t>
            </a:r>
            <a:br>
              <a:rPr lang="en-US" sz="4000" b="1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Leaves easily cut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7605" y="1385064"/>
            <a:ext cx="5881072" cy="46648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6200" y="6049870"/>
            <a:ext cx="3587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Agave </a:t>
            </a:r>
            <a:r>
              <a:rPr lang="en-US" sz="3600" i="1" dirty="0" err="1"/>
              <a:t>phillipsiana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1583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1420813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Pct val="90000"/>
              <a:defRPr/>
            </a:pPr>
            <a:r>
              <a:rPr lang="en-US" sz="3200" dirty="0">
                <a:latin typeface="Calibri" pitchFamily="34" charset="0"/>
                <a:ea typeface="ＭＳ Ｐゴシック" pitchFamily="-1" charset="-128"/>
              </a:rPr>
              <a:t>Sweetest: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Pct val="90000"/>
              <a:defRPr/>
            </a:pPr>
            <a:r>
              <a:rPr lang="en-US" sz="3200" dirty="0">
                <a:latin typeface="Calibri" pitchFamily="34" charset="0"/>
                <a:ea typeface="ＭＳ Ｐゴシック" pitchFamily="-1" charset="-128"/>
              </a:rPr>
              <a:t>	</a:t>
            </a:r>
            <a:r>
              <a:rPr lang="en-US" sz="3200" i="1" dirty="0">
                <a:latin typeface="Calibri" pitchFamily="34" charset="0"/>
                <a:ea typeface="ＭＳ Ｐゴシック" pitchFamily="-1" charset="-128"/>
              </a:rPr>
              <a:t>A. </a:t>
            </a:r>
            <a:r>
              <a:rPr lang="en-US" sz="3200" i="1" dirty="0" err="1">
                <a:latin typeface="Calibri" pitchFamily="34" charset="0"/>
                <a:ea typeface="ＭＳ Ｐゴシック" pitchFamily="-1" charset="-128"/>
              </a:rPr>
              <a:t>verdensis</a:t>
            </a:r>
            <a:endParaRPr lang="en-US" sz="3200" i="1" dirty="0">
              <a:latin typeface="Calibri" pitchFamily="34" charset="0"/>
              <a:ea typeface="ＭＳ Ｐゴシック" pitchFamily="-1" charset="-128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Pct val="90000"/>
              <a:defRPr/>
            </a:pPr>
            <a:r>
              <a:rPr lang="en-US" sz="3200" i="1" dirty="0">
                <a:latin typeface="Calibri" pitchFamily="34" charset="0"/>
                <a:ea typeface="ＭＳ Ｐゴシック" pitchFamily="-1" charset="-128"/>
              </a:rPr>
              <a:t>	A. </a:t>
            </a:r>
            <a:r>
              <a:rPr lang="en-US" sz="3200" i="1" dirty="0" err="1">
                <a:latin typeface="Calibri" pitchFamily="34" charset="0"/>
                <a:ea typeface="ＭＳ Ｐゴシック" pitchFamily="-1" charset="-128"/>
              </a:rPr>
              <a:t>yavapaiensis</a:t>
            </a:r>
            <a:endParaRPr lang="en-US" sz="3200" i="1" dirty="0">
              <a:latin typeface="Calibri" pitchFamily="34" charset="0"/>
              <a:ea typeface="ＭＳ Ｐゴシック" pitchFamily="-1" charset="-128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Pct val="90000"/>
              <a:defRPr/>
            </a:pPr>
            <a:r>
              <a:rPr lang="en-US" sz="3200" i="1" dirty="0">
                <a:latin typeface="Calibri" pitchFamily="34" charset="0"/>
                <a:ea typeface="ＭＳ Ｐゴシック" pitchFamily="-1" charset="-128"/>
              </a:rPr>
              <a:t>	A. </a:t>
            </a:r>
            <a:r>
              <a:rPr lang="en-US" sz="3200" i="1" dirty="0" err="1">
                <a:latin typeface="Calibri" pitchFamily="34" charset="0"/>
                <a:ea typeface="ＭＳ Ｐゴシック" pitchFamily="-1" charset="-128"/>
              </a:rPr>
              <a:t>phillipsiana</a:t>
            </a:r>
            <a:endParaRPr lang="en-US" sz="3200" i="1" dirty="0">
              <a:latin typeface="Calibri" pitchFamily="34" charset="0"/>
              <a:ea typeface="ＭＳ Ｐゴシック" pitchFamily="-1" charset="-128"/>
            </a:endParaRP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defRPr/>
            </a:pP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-1" charset="-128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Pct val="90000"/>
              <a:defRPr/>
            </a:pPr>
            <a:r>
              <a:rPr lang="en-US" sz="3200" dirty="0">
                <a:latin typeface="Calibri" pitchFamily="34" charset="0"/>
                <a:ea typeface="ＭＳ Ｐゴシック" pitchFamily="-1" charset="-128"/>
              </a:rPr>
              <a:t>Least sweet: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Pct val="90000"/>
              <a:defRPr/>
            </a:pPr>
            <a:r>
              <a:rPr lang="en-US" sz="3200" dirty="0">
                <a:latin typeface="Calibri" pitchFamily="34" charset="0"/>
                <a:ea typeface="ＭＳ Ｐゴシック" pitchFamily="-1" charset="-128"/>
              </a:rPr>
              <a:t>	</a:t>
            </a:r>
            <a:r>
              <a:rPr lang="en-US" sz="3200" i="1" dirty="0">
                <a:latin typeface="Calibri" pitchFamily="34" charset="0"/>
                <a:ea typeface="ＭＳ Ｐゴシック" pitchFamily="-1" charset="-128"/>
              </a:rPr>
              <a:t>A. </a:t>
            </a:r>
            <a:r>
              <a:rPr lang="en-US" sz="3200" i="1" dirty="0" err="1">
                <a:latin typeface="Calibri" pitchFamily="34" charset="0"/>
                <a:ea typeface="ＭＳ Ｐゴシック" pitchFamily="-1" charset="-128"/>
              </a:rPr>
              <a:t>chrysantha</a:t>
            </a:r>
            <a:endParaRPr lang="en-US" sz="3200" i="1" dirty="0">
              <a:latin typeface="Calibri" pitchFamily="34" charset="0"/>
              <a:ea typeface="ＭＳ Ｐゴシック" pitchFamily="-1" charset="-128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Pct val="90000"/>
              <a:defRPr/>
            </a:pPr>
            <a:r>
              <a:rPr lang="en-US" sz="3200" i="1" dirty="0">
                <a:latin typeface="Calibri" pitchFamily="34" charset="0"/>
                <a:ea typeface="ＭＳ Ｐゴシック" pitchFamily="-1" charset="-128"/>
              </a:rPr>
              <a:t>	A. </a:t>
            </a:r>
            <a:r>
              <a:rPr lang="en-US" sz="3200" i="1" dirty="0" err="1">
                <a:latin typeface="Calibri" pitchFamily="34" charset="0"/>
                <a:ea typeface="ＭＳ Ｐゴシック" pitchFamily="-1" charset="-128"/>
              </a:rPr>
              <a:t>parryi</a:t>
            </a:r>
            <a:endParaRPr lang="en-US" sz="3200" i="1" dirty="0">
              <a:latin typeface="Calibri" pitchFamily="34" charset="0"/>
              <a:ea typeface="ＭＳ Ｐゴシック" pitchFamily="-1" charset="-128"/>
            </a:endParaRPr>
          </a:p>
        </p:txBody>
      </p:sp>
      <p:pic>
        <p:nvPicPr>
          <p:cNvPr id="68613" name="Picture 13" descr="serving to visitor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76388"/>
            <a:ext cx="5334000" cy="44132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1981200" y="355601"/>
            <a:ext cx="8229600" cy="76200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9pPr>
          </a:lstStyle>
          <a:p>
            <a:pPr eaLnBrk="1" hangingPunct="1"/>
            <a:r>
              <a:rPr lang="en-US" altLang="en-US" sz="3600" dirty="0"/>
              <a:t>Taste?</a:t>
            </a:r>
          </a:p>
        </p:txBody>
      </p:sp>
    </p:spTree>
    <p:extLst>
      <p:ext uri="{BB962C8B-B14F-4D97-AF65-F5344CB8AC3E}">
        <p14:creationId xmlns:p14="http://schemas.microsoft.com/office/powerpoint/2010/main" val="2064833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 txBox="1">
            <a:spLocks/>
          </p:cNvSpPr>
          <p:nvPr/>
        </p:nvSpPr>
        <p:spPr>
          <a:xfrm>
            <a:off x="838199" y="1380559"/>
            <a:ext cx="5220821" cy="502024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1436283" y="2105198"/>
            <a:ext cx="5220821" cy="215184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3600" dirty="0"/>
              <a:t>Shorter life cycles (especially with aid of rock mulch features)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9239" y="457200"/>
            <a:ext cx="11148753" cy="676274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erlin Sans FB" panose="020E0602020502020306" pitchFamily="34" charset="0"/>
              </a:defRPr>
            </a:lvl9pPr>
          </a:lstStyle>
          <a:p>
            <a:r>
              <a:rPr lang="en-US" sz="3600" b="1" dirty="0">
                <a:latin typeface="+mn-lt"/>
              </a:rPr>
              <a:t>What Other Traits/Characteristics</a:t>
            </a:r>
          </a:p>
          <a:p>
            <a:r>
              <a:rPr lang="en-US" sz="3600" b="1" dirty="0">
                <a:latin typeface="+mn-lt"/>
              </a:rPr>
              <a:t>Could Have Been Selected?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79" y="-51549"/>
            <a:ext cx="5220821" cy="69610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53898" y="6035754"/>
            <a:ext cx="3247684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i="1" dirty="0"/>
              <a:t>        Agave </a:t>
            </a:r>
            <a:r>
              <a:rPr lang="en-US" sz="2400" i="1" dirty="0" err="1"/>
              <a:t>murpheyi</a:t>
            </a:r>
            <a:r>
              <a:rPr lang="en-US" sz="2400" i="1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544573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964" y="1342358"/>
            <a:ext cx="6133906" cy="5301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8080" y="86871"/>
            <a:ext cx="746999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Ability to Handle Heat and Drought</a:t>
            </a:r>
          </a:p>
          <a:p>
            <a:pPr algn="ctr"/>
            <a:r>
              <a:rPr lang="en-US" sz="3600" i="1" dirty="0"/>
              <a:t>Agave </a:t>
            </a:r>
            <a:r>
              <a:rPr lang="en-US" sz="3600" i="1" dirty="0" err="1"/>
              <a:t>murpheyi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584282" y="1757046"/>
            <a:ext cx="5301046" cy="4471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11440" y="5995837"/>
            <a:ext cx="112082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2023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13915" y="5997073"/>
            <a:ext cx="112082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402417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0" y="6027738"/>
            <a:ext cx="4594225" cy="830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i="1"/>
              <a:t>Agave wocomahi</a:t>
            </a:r>
          </a:p>
        </p:txBody>
      </p:sp>
    </p:spTree>
    <p:extLst>
      <p:ext uri="{BB962C8B-B14F-4D97-AF65-F5344CB8AC3E}">
        <p14:creationId xmlns:p14="http://schemas.microsoft.com/office/powerpoint/2010/main" val="4218970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46470" y="204424"/>
            <a:ext cx="2984500" cy="715962"/>
          </a:xfrm>
        </p:spPr>
        <p:txBody>
          <a:bodyPr/>
          <a:lstStyle/>
          <a:p>
            <a:r>
              <a:rPr lang="en-US" altLang="en-US" sz="4000" b="1" dirty="0">
                <a:latin typeface="+mn-lt"/>
              </a:rPr>
              <a:t>Agave Is Life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79501"/>
            <a:ext cx="3657600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1829208" y="5457825"/>
            <a:ext cx="2613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ea typeface="ＭＳ Ｐゴシック" charset="0"/>
              </a:rPr>
              <a:t>Edward Curtis, 1907,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ea typeface="ＭＳ Ｐゴシック" charset="0"/>
              </a:rPr>
              <a:t>Smithsonian Institution</a:t>
            </a:r>
          </a:p>
        </p:txBody>
      </p:sp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6293706" y="5611782"/>
            <a:ext cx="36656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ea typeface="ＭＳ Ｐゴシック" charset="0"/>
              </a:rPr>
              <a:t>Photos courtesy of Carrie Cannon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74709" y="1113999"/>
            <a:ext cx="2310261" cy="434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6352" y="1113999"/>
            <a:ext cx="3217330" cy="437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9219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2873"/>
          </a:xfrm>
        </p:spPr>
        <p:txBody>
          <a:bodyPr/>
          <a:lstStyle/>
          <a:p>
            <a:pPr algn="ctr"/>
            <a:r>
              <a:rPr lang="en-US" sz="3600" dirty="0">
                <a:latin typeface="+mn-lt"/>
              </a:rPr>
              <a:t>First Nations Linguistics and Ethnobotany Programs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069" y="858980"/>
            <a:ext cx="3942776" cy="2996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69" y="3774075"/>
            <a:ext cx="3942776" cy="296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23195" y="6480556"/>
            <a:ext cx="332052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Photos courtesy of Carrie Cannon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D6365-4748-E16E-9AC2-74B81F44A1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669" y="858979"/>
            <a:ext cx="5901704" cy="1774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ED6365-4748-E16E-9AC2-74B81F44A1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91" y="2633516"/>
            <a:ext cx="5905782" cy="41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069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98875" y="178286"/>
            <a:ext cx="5377543" cy="14089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b="1" dirty="0">
                <a:latin typeface="+mn-lt"/>
              </a:rPr>
              <a:t>Continuing a Tradition – Agave Roasts</a:t>
            </a:r>
          </a:p>
        </p:txBody>
      </p:sp>
      <p:pic>
        <p:nvPicPr>
          <p:cNvPr id="67589" name="Picture 5" descr="Yavapai bird dancer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4" y="1759073"/>
            <a:ext cx="6657639" cy="498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804" y="3967101"/>
            <a:ext cx="3886200" cy="2649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08809" y="3631082"/>
            <a:ext cx="228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Carrie Cannon, photos</a:t>
            </a:r>
          </a:p>
        </p:txBody>
      </p:sp>
      <p:pic>
        <p:nvPicPr>
          <p:cNvPr id="7" name="Picture 3" descr="C:\Users\CCannon\Desktop\agave\DSCF04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04" y="749745"/>
            <a:ext cx="3886200" cy="2914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01464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2E2346-3FD1-D3F7-2F60-6E535E236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99124" y="546988"/>
            <a:ext cx="5930517" cy="48365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4F3DD3-2F52-0D12-4003-9591BAC64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3065" y="753403"/>
            <a:ext cx="5916702" cy="4437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CF5F3F-E7C9-D441-2248-544E459B641C}"/>
              </a:ext>
            </a:extLst>
          </p:cNvPr>
          <p:cNvSpPr txBox="1"/>
          <p:nvPr/>
        </p:nvSpPr>
        <p:spPr>
          <a:xfrm>
            <a:off x="1628111" y="5930517"/>
            <a:ext cx="8935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Carrie Cannon, Cultural Resources, Peach Springs, </a:t>
            </a:r>
          </a:p>
          <a:p>
            <a:pPr algn="ctr"/>
            <a:r>
              <a:rPr lang="en-US" sz="2400" dirty="0"/>
              <a:t>Vincent Diaz, Tribal Affairs Assistant, GRCA, DBG and Agave </a:t>
            </a:r>
            <a:r>
              <a:rPr lang="en-US" sz="2400" dirty="0" err="1"/>
              <a:t>phillipsiana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9503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2928"/>
            <a:ext cx="5398849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Hualapai Ethnobotany Program</a:t>
            </a:r>
          </a:p>
          <a:p>
            <a:pPr algn="ctr"/>
            <a:r>
              <a:rPr lang="en-US" sz="2400" dirty="0"/>
              <a:t>Courtesy, Hualapai Cultural Center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6162" y="0"/>
            <a:ext cx="3827282" cy="68634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“The issue of climate change and biodiversity cannot be resolved without the real and effective participation of Indigenous Peoples.”</a:t>
            </a:r>
          </a:p>
          <a:p>
            <a:pPr algn="ctr"/>
            <a:endParaRPr lang="en-US" sz="32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Dario Mejia Montalvo, 22nd United Nations Forum on Indigenous Issues, April 2023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053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B7292C3-8ADD-7316-4656-D48144219802}"/>
              </a:ext>
            </a:extLst>
          </p:cNvPr>
          <p:cNvSpPr txBox="1">
            <a:spLocks noChangeArrowheads="1"/>
          </p:cNvSpPr>
          <p:nvPr/>
        </p:nvSpPr>
        <p:spPr>
          <a:xfrm>
            <a:off x="367030" y="646384"/>
            <a:ext cx="3869690" cy="7159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b="1" dirty="0">
                <a:latin typeface="+mn-lt"/>
              </a:rPr>
              <a:t>Agave is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E1524-81A3-D6A5-AE01-9684BF191A83}"/>
              </a:ext>
            </a:extLst>
          </p:cNvPr>
          <p:cNvSpPr txBox="1"/>
          <p:nvPr/>
        </p:nvSpPr>
        <p:spPr>
          <a:xfrm>
            <a:off x="1022111" y="3215640"/>
            <a:ext cx="101477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There are as many ways of seeing as there are things to see.</a:t>
            </a:r>
          </a:p>
          <a:p>
            <a:pPr algn="ctr"/>
            <a:r>
              <a:rPr lang="en-US" sz="3200" dirty="0"/>
              <a:t>Nobody can see all of it.</a:t>
            </a:r>
          </a:p>
          <a:p>
            <a:pPr algn="ctr"/>
            <a:r>
              <a:rPr lang="en-US" sz="3200" dirty="0"/>
              <a:t>We all just get a piece of the puzzle.</a:t>
            </a:r>
          </a:p>
        </p:txBody>
      </p:sp>
    </p:spTree>
    <p:extLst>
      <p:ext uri="{BB962C8B-B14F-4D97-AF65-F5344CB8AC3E}">
        <p14:creationId xmlns:p14="http://schemas.microsoft.com/office/powerpoint/2010/main" val="231364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1625" r="4744"/>
          <a:stretch>
            <a:fillRect/>
          </a:stretch>
        </p:blipFill>
        <p:spPr bwMode="auto">
          <a:xfrm>
            <a:off x="0" y="73025"/>
            <a:ext cx="4554538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6348413" y="130175"/>
            <a:ext cx="40671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i="1" dirty="0"/>
              <a:t>Agave </a:t>
            </a:r>
            <a:r>
              <a:rPr lang="en-US" altLang="en-US" sz="4800" b="1" i="1" dirty="0" err="1"/>
              <a:t>jaiboli</a:t>
            </a:r>
            <a:endParaRPr lang="en-US" altLang="en-US" sz="4800" b="1" i="1" dirty="0"/>
          </a:p>
        </p:txBody>
      </p:sp>
    </p:spTree>
    <p:extLst>
      <p:ext uri="{BB962C8B-B14F-4D97-AF65-F5344CB8AC3E}">
        <p14:creationId xmlns:p14="http://schemas.microsoft.com/office/powerpoint/2010/main" val="408226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319" y="2766218"/>
            <a:ext cx="9119125" cy="1325563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Agave</a:t>
            </a:r>
            <a:br>
              <a:rPr lang="en-US" sz="4800" dirty="0">
                <a:latin typeface="+mn-lt"/>
              </a:rPr>
            </a:br>
            <a:r>
              <a:rPr lang="en-US" sz="4800" dirty="0">
                <a:latin typeface="+mn-lt"/>
              </a:rPr>
              <a:t>Mezcal, maguey,</a:t>
            </a:r>
            <a:br>
              <a:rPr lang="en-US" sz="4800" dirty="0">
                <a:latin typeface="+mn-lt"/>
              </a:rPr>
            </a:br>
            <a:r>
              <a:rPr lang="en-US" sz="4800" dirty="0">
                <a:latin typeface="+mn-lt"/>
              </a:rPr>
              <a:t>O’odham: A-</a:t>
            </a:r>
            <a:r>
              <a:rPr lang="en-US" sz="4800" dirty="0" err="1">
                <a:latin typeface="+mn-lt"/>
              </a:rPr>
              <a:t>úd</a:t>
            </a:r>
            <a:br>
              <a:rPr lang="en-US" sz="4800" dirty="0">
                <a:latin typeface="+mn-lt"/>
              </a:rPr>
            </a:br>
            <a:r>
              <a:rPr lang="en-US" sz="4800" dirty="0">
                <a:latin typeface="+mn-lt"/>
              </a:rPr>
              <a:t>Yaqui (Yoeme): </a:t>
            </a:r>
            <a:r>
              <a:rPr lang="en-US" sz="4800" dirty="0" err="1">
                <a:latin typeface="+mn-lt"/>
              </a:rPr>
              <a:t>Kuu’u</a:t>
            </a:r>
            <a:br>
              <a:rPr lang="en-US" sz="4800" dirty="0">
                <a:latin typeface="+mn-lt"/>
              </a:rPr>
            </a:br>
            <a:r>
              <a:rPr lang="en-US" sz="4800" dirty="0">
                <a:latin typeface="+mn-lt"/>
              </a:rPr>
              <a:t>century-plant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C4BD51-5E5A-7305-2782-E4AB0453D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27100"/>
            <a:ext cx="6070600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EDBFEC-F70A-809B-2AE0-CAE7E4922B30}"/>
              </a:ext>
            </a:extLst>
          </p:cNvPr>
          <p:cNvSpPr txBox="1"/>
          <p:nvPr/>
        </p:nvSpPr>
        <p:spPr>
          <a:xfrm>
            <a:off x="4127762" y="96103"/>
            <a:ext cx="6143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dirty="0">
                <a:solidFill>
                  <a:schemeClr val="accent1"/>
                </a:solidFill>
                <a:latin typeface="+mn-lt"/>
              </a:rPr>
              <a:t>Mayahuel</a:t>
            </a:r>
            <a:endParaRPr lang="en-US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69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7D3CFB-695F-4C4E-83A5-2CDFB37F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98" y="0"/>
            <a:ext cx="10548804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80D4427-949D-DDCF-C4BB-CD3C199B2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785" y="143193"/>
            <a:ext cx="6847903" cy="328580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Asparagaceae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Agavoideae</a:t>
            </a: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</a:rPr>
              <a:t>Ca 250 taxa – </a:t>
            </a:r>
            <a:r>
              <a:rPr lang="en-US" b="1" dirty="0" err="1">
                <a:solidFill>
                  <a:schemeClr val="bg1"/>
                </a:solidFill>
              </a:rPr>
              <a:t>sw</a:t>
            </a:r>
            <a:r>
              <a:rPr lang="en-US" b="1" dirty="0">
                <a:solidFill>
                  <a:schemeClr val="bg1"/>
                </a:solidFill>
              </a:rPr>
              <a:t> US, Florida, Latin America S to Paraguay, and Caribbean islands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</a:rPr>
              <a:t>Greatest diversity - central Mexico, center of origin, where 61% endemic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BDC374-7F30-6DBB-9AF7-8E66AA149244}"/>
              </a:ext>
            </a:extLst>
          </p:cNvPr>
          <p:cNvSpPr txBox="1"/>
          <p:nvPr/>
        </p:nvSpPr>
        <p:spPr>
          <a:xfrm>
            <a:off x="821598" y="5899214"/>
            <a:ext cx="10006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(Garcia-Mendoza 1998; García-Mendoza et al 2019; </a:t>
            </a:r>
          </a:p>
          <a:p>
            <a:r>
              <a:rPr lang="en-US" sz="2000" b="1" dirty="0" err="1">
                <a:solidFill>
                  <a:schemeClr val="bg1"/>
                </a:solidFill>
              </a:rPr>
              <a:t>Tambutti</a:t>
            </a:r>
            <a:r>
              <a:rPr lang="en-US" sz="2000" b="1" dirty="0">
                <a:solidFill>
                  <a:schemeClr val="bg1"/>
                </a:solidFill>
              </a:rPr>
              <a:t> 2002)</a:t>
            </a:r>
          </a:p>
        </p:txBody>
      </p:sp>
    </p:spTree>
    <p:extLst>
      <p:ext uri="{BB962C8B-B14F-4D97-AF65-F5344CB8AC3E}">
        <p14:creationId xmlns:p14="http://schemas.microsoft.com/office/powerpoint/2010/main" val="83953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>
            <a:extLst>
              <a:ext uri="{FF2B5EF4-FFF2-40B4-BE49-F238E27FC236}">
                <a16:creationId xmlns:a16="http://schemas.microsoft.com/office/drawing/2014/main" id="{85A22E6C-918A-8574-0797-D81EF4CE604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975247" y="-18801"/>
            <a:ext cx="10698708" cy="1636714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en-US" altLang="en-US" sz="3600" dirty="0">
                <a:latin typeface="+mn-lt"/>
              </a:rPr>
              <a:t>Agave Adaptive Traits – </a:t>
            </a:r>
            <a:r>
              <a:rPr lang="en-US" sz="36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Rosette size decreases with increased aridity</a:t>
            </a:r>
            <a:endParaRPr lang="en-US" altLang="en-US" sz="3600" dirty="0">
              <a:latin typeface="+mn-lt"/>
            </a:endParaRPr>
          </a:p>
        </p:txBody>
      </p:sp>
      <p:sp>
        <p:nvSpPr>
          <p:cNvPr id="455690" name="Text Box 10">
            <a:extLst>
              <a:ext uri="{FF2B5EF4-FFF2-40B4-BE49-F238E27FC236}">
                <a16:creationId xmlns:a16="http://schemas.microsoft.com/office/drawing/2014/main" id="{7C7FC100-9DC2-CBEC-30E1-B41DA12EA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954" y="6244858"/>
            <a:ext cx="30049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/>
              <a:t>Durango, Mexico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D9248-1BAA-D9CA-B4FD-A73477C58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11" y="1545927"/>
            <a:ext cx="6265242" cy="4698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E9C4A-EBC4-365F-98A6-0874EF9E7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317" y="2143894"/>
            <a:ext cx="4648200" cy="3486150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01D01DC1-D87C-A999-31BC-309C87122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584" y="6211069"/>
            <a:ext cx="3207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/>
              <a:t>Northeast Arizona</a:t>
            </a:r>
          </a:p>
        </p:txBody>
      </p:sp>
    </p:spTree>
    <p:extLst>
      <p:ext uri="{BB962C8B-B14F-4D97-AF65-F5344CB8AC3E}">
        <p14:creationId xmlns:p14="http://schemas.microsoft.com/office/powerpoint/2010/main" val="2448088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98" y="1513841"/>
            <a:ext cx="6235700" cy="350704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/>
              <a:t>Agave possibly originating ca 10+ million years ago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/>
              <a:t>Expanded into arid and semi-arid regions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/>
              <a:t>Important ecological roles in ecosystems, including arid regions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6600" y="373399"/>
            <a:ext cx="4673600" cy="6140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2417" y="5581134"/>
            <a:ext cx="4697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(Good-Avila et al., 2006; </a:t>
            </a:r>
            <a:r>
              <a:rPr lang="en-US" sz="2000" dirty="0" err="1"/>
              <a:t>Liedias</a:t>
            </a:r>
            <a:r>
              <a:rPr lang="en-US" sz="2000" dirty="0"/>
              <a:t> et al. 2020)</a:t>
            </a:r>
          </a:p>
        </p:txBody>
      </p:sp>
    </p:spTree>
    <p:extLst>
      <p:ext uri="{BB962C8B-B14F-4D97-AF65-F5344CB8AC3E}">
        <p14:creationId xmlns:p14="http://schemas.microsoft.com/office/powerpoint/2010/main" val="3112813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1138</Words>
  <Application>Microsoft Macintosh PowerPoint</Application>
  <PresentationFormat>Widescreen</PresentationFormat>
  <Paragraphs>208</Paragraphs>
  <Slides>45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Howard S. Gentry – “Mutualism by two disparate organisms”</vt:lpstr>
      <vt:lpstr>PowerPoint Presentation</vt:lpstr>
      <vt:lpstr>PowerPoint Presentation</vt:lpstr>
      <vt:lpstr>Agave Mezcal, maguey, O’odham: A-úd Yaqui (Yoeme): Kuu’u century-plant</vt:lpstr>
      <vt:lpstr>PowerPoint Presentation</vt:lpstr>
      <vt:lpstr>Agave Adaptive Traits – Rosette size decreases with increased aridity</vt:lpstr>
      <vt:lpstr>PowerPoint Presentation</vt:lpstr>
      <vt:lpstr>Agaves</vt:lpstr>
      <vt:lpstr>Agave traits to survive in arid regions</vt:lpstr>
      <vt:lpstr>Adapatations – Fructans: prebiotic molecules</vt:lpstr>
      <vt:lpstr>Other Adapatations</vt:lpstr>
      <vt:lpstr>Fiber and Construction</vt:lpstr>
      <vt:lpstr>PowerPoint Presentation</vt:lpstr>
      <vt:lpstr>Sisal/Ixtle/Pita</vt:lpstr>
      <vt:lpstr>PowerPoint Presentation</vt:lpstr>
      <vt:lpstr>PowerPoint Presentation</vt:lpstr>
      <vt:lpstr>Food</vt:lpstr>
      <vt:lpstr>PowerPoint Presentation</vt:lpstr>
      <vt:lpstr>Many Other Values/Uses in Arid America</vt:lpstr>
      <vt:lpstr>PowerPoint Presentation</vt:lpstr>
      <vt:lpstr>PowerPoint Presentation</vt:lpstr>
      <vt:lpstr>PowerPoint Presentation</vt:lpstr>
      <vt:lpstr>Food – Used for 9,000 – 10,000 years!</vt:lpstr>
      <vt:lpstr>PowerPoint Presentation</vt:lpstr>
      <vt:lpstr>PowerPoint Presentation</vt:lpstr>
      <vt:lpstr>Arizona Edible Agaves:</vt:lpstr>
      <vt:lpstr>PowerPoint Presentation</vt:lpstr>
      <vt:lpstr>PowerPoint Presentation</vt:lpstr>
      <vt:lpstr>PowerPoint Presentation</vt:lpstr>
      <vt:lpstr>Asexual Reproduction</vt:lpstr>
      <vt:lpstr>Agave murpheyi Bulbils </vt:lpstr>
      <vt:lpstr>            Produce very little or no fertile seed/fruits      </vt:lpstr>
      <vt:lpstr>Relatively uniform morphology,  low genetic variability</vt:lpstr>
      <vt:lpstr>Traits Selected: Leaves easily cut</vt:lpstr>
      <vt:lpstr>PowerPoint Presentation</vt:lpstr>
      <vt:lpstr>PowerPoint Presentation</vt:lpstr>
      <vt:lpstr>PowerPoint Presentation</vt:lpstr>
      <vt:lpstr>Agave Is Life</vt:lpstr>
      <vt:lpstr>First Nations Linguistics and Ethnobotany Programs</vt:lpstr>
      <vt:lpstr>Continuing a Tradition – Agave Roasts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A. Villa</dc:creator>
  <cp:lastModifiedBy>Robert A. Villa</cp:lastModifiedBy>
  <cp:revision>7</cp:revision>
  <dcterms:created xsi:type="dcterms:W3CDTF">2024-08-31T18:55:17Z</dcterms:created>
  <dcterms:modified xsi:type="dcterms:W3CDTF">2025-11-20T01:54:18Z</dcterms:modified>
</cp:coreProperties>
</file>